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7" r:id="rId1"/>
    <p:sldMasterId id="2147483695" r:id="rId2"/>
    <p:sldMasterId id="2147483683" r:id="rId3"/>
    <p:sldMasterId id="2147483734" r:id="rId4"/>
    <p:sldMasterId id="2147483747" r:id="rId5"/>
    <p:sldMasterId id="2147483762" r:id="rId6"/>
  </p:sldMasterIdLst>
  <p:notesMasterIdLst>
    <p:notesMasterId r:id="rId11"/>
  </p:notesMasterIdLst>
  <p:handoutMasterIdLst>
    <p:handoutMasterId r:id="rId12"/>
  </p:handoutMasterIdLst>
  <p:sldIdLst>
    <p:sldId id="1826" r:id="rId7"/>
    <p:sldId id="2889" r:id="rId8"/>
    <p:sldId id="2887" r:id="rId9"/>
    <p:sldId id="2839" r:id="rId10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345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3402" userDrawn="1">
          <p15:clr>
            <a:srgbClr val="A4A3A4"/>
          </p15:clr>
        </p15:guide>
        <p15:guide id="4" pos="2376" userDrawn="1">
          <p15:clr>
            <a:srgbClr val="A4A3A4"/>
          </p15:clr>
        </p15:guide>
        <p15:guide id="5" orient="horz" pos="3289" userDrawn="1">
          <p15:clr>
            <a:srgbClr val="A4A3A4"/>
          </p15:clr>
        </p15:guide>
        <p15:guide id="6" pos="2279" userDrawn="1">
          <p15:clr>
            <a:srgbClr val="A4A3A4"/>
          </p15:clr>
        </p15:guide>
        <p15:guide id="7" orient="horz" pos="3234" userDrawn="1">
          <p15:clr>
            <a:srgbClr val="A4A3A4"/>
          </p15:clr>
        </p15:guide>
        <p15:guide id="8" pos="2232" userDrawn="1">
          <p15:clr>
            <a:srgbClr val="A4A3A4"/>
          </p15:clr>
        </p15:guide>
        <p15:guide id="9" orient="horz" pos="3180" userDrawn="1">
          <p15:clr>
            <a:srgbClr val="A4A3A4"/>
          </p15:clr>
        </p15:guide>
        <p15:guide id="10" pos="2186" userDrawn="1">
          <p15:clr>
            <a:srgbClr val="A4A3A4"/>
          </p15:clr>
        </p15:guide>
        <p15:guide id="11" orient="horz" pos="3460" userDrawn="1">
          <p15:clr>
            <a:srgbClr val="A4A3A4"/>
          </p15:clr>
        </p15:guide>
        <p15:guide id="12" pos="2426" userDrawn="1">
          <p15:clr>
            <a:srgbClr val="A4A3A4"/>
          </p15:clr>
        </p15:guide>
        <p15:guide id="13" orient="horz" pos="3127" userDrawn="1">
          <p15:clr>
            <a:srgbClr val="A4A3A4"/>
          </p15:clr>
        </p15:guide>
        <p15:guide id="14" pos="2141" userDrawn="1">
          <p15:clr>
            <a:srgbClr val="A4A3A4"/>
          </p15:clr>
        </p15:guide>
        <p15:guide id="15" orient="horz" pos="3076" userDrawn="1">
          <p15:clr>
            <a:srgbClr val="A4A3A4"/>
          </p15:clr>
        </p15:guide>
        <p15:guide id="16" pos="2098" userDrawn="1">
          <p15:clr>
            <a:srgbClr val="A4A3A4"/>
          </p15:clr>
        </p15:guide>
        <p15:guide id="17" orient="horz" pos="3025" userDrawn="1">
          <p15:clr>
            <a:srgbClr val="A4A3A4"/>
          </p15:clr>
        </p15:guide>
        <p15:guide id="18" pos="2055" userDrawn="1">
          <p15:clr>
            <a:srgbClr val="A4A3A4"/>
          </p15:clr>
        </p15:guide>
        <p15:guide id="19" orient="horz" pos="3519" userDrawn="1">
          <p15:clr>
            <a:srgbClr val="A4A3A4"/>
          </p15:clr>
        </p15:guide>
        <p15:guide id="20" pos="2477" userDrawn="1">
          <p15:clr>
            <a:srgbClr val="A4A3A4"/>
          </p15:clr>
        </p15:guide>
        <p15:guide id="21" orient="horz" pos="2975" userDrawn="1">
          <p15:clr>
            <a:srgbClr val="A4A3A4"/>
          </p15:clr>
        </p15:guide>
        <p15:guide id="22" pos="2013" userDrawn="1">
          <p15:clr>
            <a:srgbClr val="A4A3A4"/>
          </p15:clr>
        </p15:guide>
        <p15:guide id="23" orient="horz" pos="2926" userDrawn="1">
          <p15:clr>
            <a:srgbClr val="A4A3A4"/>
          </p15:clr>
        </p15:guide>
        <p15:guide id="24" pos="1972" userDrawn="1">
          <p15:clr>
            <a:srgbClr val="A4A3A4"/>
          </p15:clr>
        </p15:guide>
        <p15:guide id="25" orient="horz" pos="3461" userDrawn="1">
          <p15:clr>
            <a:srgbClr val="A4A3A4"/>
          </p15:clr>
        </p15:guide>
        <p15:guide id="26" orient="horz" pos="3346" userDrawn="1">
          <p15:clr>
            <a:srgbClr val="A4A3A4"/>
          </p15:clr>
        </p15:guide>
        <p15:guide id="27" orient="horz" pos="3580" userDrawn="1">
          <p15:clr>
            <a:srgbClr val="A4A3A4"/>
          </p15:clr>
        </p15:guide>
        <p15:guide id="28" pos="252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na Lao" initials="M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32"/>
    <a:srgbClr val="000000"/>
    <a:srgbClr val="D1E3FF"/>
    <a:srgbClr val="7FA3CF"/>
    <a:srgbClr val="4172AD"/>
    <a:srgbClr val="A50021"/>
    <a:srgbClr val="FFFF99"/>
    <a:srgbClr val="BB8809"/>
    <a:srgbClr val="FAE6BE"/>
    <a:srgbClr val="AB8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84" autoAdjust="0"/>
    <p:restoredTop sz="92686" autoAdjust="0"/>
  </p:normalViewPr>
  <p:slideViewPr>
    <p:cSldViewPr>
      <p:cViewPr varScale="1">
        <p:scale>
          <a:sx n="103" d="100"/>
          <a:sy n="103" d="100"/>
        </p:scale>
        <p:origin x="217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940" y="60"/>
      </p:cViewPr>
      <p:guideLst>
        <p:guide orient="horz" pos="3345"/>
        <p:guide pos="2327"/>
        <p:guide orient="horz" pos="3402"/>
        <p:guide pos="2376"/>
        <p:guide orient="horz" pos="3289"/>
        <p:guide pos="2279"/>
        <p:guide orient="horz" pos="3234"/>
        <p:guide pos="2232"/>
        <p:guide orient="horz" pos="3180"/>
        <p:guide pos="2186"/>
        <p:guide orient="horz" pos="3460"/>
        <p:guide pos="2426"/>
        <p:guide orient="horz" pos="3127"/>
        <p:guide pos="2141"/>
        <p:guide orient="horz" pos="3076"/>
        <p:guide pos="2098"/>
        <p:guide orient="horz" pos="3025"/>
        <p:guide pos="2055"/>
        <p:guide orient="horz" pos="3519"/>
        <p:guide pos="2477"/>
        <p:guide orient="horz" pos="2975"/>
        <p:guide pos="2013"/>
        <p:guide orient="horz" pos="2926"/>
        <p:guide pos="1972"/>
        <p:guide orient="horz" pos="3461"/>
        <p:guide orient="horz" pos="3346"/>
        <p:guide orient="horz" pos="3580"/>
        <p:guide pos="25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1BD572-3690-4A1F-916F-BB69C439B3BB}" type="doc">
      <dgm:prSet loTypeId="urn:microsoft.com/office/officeart/2005/8/layout/default" loCatId="list" qsTypeId="urn:microsoft.com/office/officeart/2005/8/quickstyle/3d3" qsCatId="3D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12F8AC8A-D303-4078-B6FD-4D3FA81A91C8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Colaboración público-privada</a:t>
          </a:r>
        </a:p>
      </dgm:t>
    </dgm:pt>
    <dgm:pt modelId="{4A2DDCC3-2F85-49B3-BBC3-0DA4E266F50F}" type="parTrans" cxnId="{31782CC4-4233-4085-AFF8-CF74D771C5F6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F516AE-0477-438A-A829-CD7A90FA15F1}" type="sibTrans" cxnId="{31782CC4-4233-4085-AFF8-CF74D771C5F6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79B3862-2350-4C13-B232-0DC0E2088F10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Flexibilidad</a:t>
          </a:r>
        </a:p>
      </dgm:t>
    </dgm:pt>
    <dgm:pt modelId="{99289587-7C9A-4CAA-BEDE-DE5BDBD64EF8}" type="parTrans" cxnId="{8C0E25E3-D9E5-4A69-9A9A-363974ADCECD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E4D769-476D-4D41-BBFB-A1370D219945}" type="sibTrans" cxnId="{8C0E25E3-D9E5-4A69-9A9A-363974ADCECD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63A436-5E46-48F8-81E6-4D824F6389D7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Importes</a:t>
          </a:r>
        </a:p>
      </dgm:t>
    </dgm:pt>
    <dgm:pt modelId="{D72EE4AF-A949-478D-8851-84AFCE850DAD}" type="parTrans" cxnId="{9BA37D77-6FBC-44B6-83B2-C204C74AF245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F086DF8-B7B3-4423-9602-BDA7613DC1A3}" type="sibTrans" cxnId="{9BA37D77-6FBC-44B6-83B2-C204C74AF245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5BF08D-8A88-4425-85C2-FD3BE3772CA8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Valor añadido</a:t>
          </a:r>
        </a:p>
      </dgm:t>
    </dgm:pt>
    <dgm:pt modelId="{40D82A6B-C84F-4F8B-8282-4D20427D3689}" type="parTrans" cxnId="{AF2FDBD3-7FE0-46C9-A17E-8570CDA55399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F2167A-1EB7-4250-9648-E7840650189B}" type="sibTrans" cxnId="{AF2FDBD3-7FE0-46C9-A17E-8570CDA55399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A1BC42-09FA-4505-BAA5-19E59B060053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Ventaja financiera en el tipo de interés</a:t>
          </a:r>
        </a:p>
      </dgm:t>
    </dgm:pt>
    <dgm:pt modelId="{7E11C653-281A-4169-B634-DFE7A74F7EC6}" type="parTrans" cxnId="{809096BF-5438-4218-9DA0-82B83B5A9205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25827E-9760-492E-BFDA-D72B1B868732}" type="sibTrans" cxnId="{809096BF-5438-4218-9DA0-82B83B5A9205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9CD5ED-F19F-4937-9ECA-ED69664221B6}">
      <dgm:prSet phldrT="[Texto]" custT="1"/>
      <dgm:spPr/>
      <dgm:t>
        <a:bodyPr/>
        <a:lstStyle/>
        <a:p>
          <a:pPr algn="ctr"/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Tramitación accesible </a:t>
          </a:r>
          <a:r>
            <a:rPr lang="es-ES" sz="1200" dirty="0">
              <a:latin typeface="Arial" panose="020B0604020202020204" pitchFamily="34" charset="0"/>
              <a:cs typeface="Arial" panose="020B0604020202020204" pitchFamily="34" charset="0"/>
            </a:rPr>
            <a:t>a través de las Entidades Financieras</a:t>
          </a:r>
        </a:p>
      </dgm:t>
    </dgm:pt>
    <dgm:pt modelId="{CC6E9569-FD20-47E3-BCB5-A5CD7143D655}" type="parTrans" cxnId="{D34F2CF9-4222-461A-9596-F08B0A8952AD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6ED487-4953-42C2-897C-0AC847C00A14}" type="sibTrans" cxnId="{D34F2CF9-4222-461A-9596-F08B0A8952AD}">
      <dgm:prSet/>
      <dgm:spPr/>
      <dgm:t>
        <a:bodyPr/>
        <a:lstStyle/>
        <a:p>
          <a:pPr algn="ctr"/>
          <a:endParaRPr lang="es-ES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B53936-2849-49DF-AF78-4D1C3EFFA085}">
      <dgm:prSet phldrT="[Texto]" custT="1"/>
      <dgm:spPr/>
      <dgm:t>
        <a:bodyPr/>
        <a:lstStyle/>
        <a:p>
          <a:pPr algn="ctr"/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Adaptación a empresas con distintos grados de madurez</a:t>
          </a:r>
          <a:r>
            <a:rPr lang="es-ES" sz="1200" dirty="0">
              <a:latin typeface="Arial" panose="020B0604020202020204" pitchFamily="34" charset="0"/>
              <a:cs typeface="Arial" panose="020B0604020202020204" pitchFamily="34" charset="0"/>
            </a:rPr>
            <a:t>, necesidades y proyectos nacionales o internacionales</a:t>
          </a:r>
        </a:p>
      </dgm:t>
    </dgm:pt>
    <dgm:pt modelId="{E3D3CC07-98A4-4CDC-8EA8-1B0C8E3EA42D}" type="parTrans" cxnId="{3C9EB6E6-F4B3-418B-AF0B-4785EFCCC7FE}">
      <dgm:prSet/>
      <dgm:spPr/>
      <dgm:t>
        <a:bodyPr/>
        <a:lstStyle/>
        <a:p>
          <a:endParaRPr lang="es-ES" sz="1200"/>
        </a:p>
      </dgm:t>
    </dgm:pt>
    <dgm:pt modelId="{4604686E-DBAE-4567-AD44-7A9B86D8E337}" type="sibTrans" cxnId="{3C9EB6E6-F4B3-418B-AF0B-4785EFCCC7FE}">
      <dgm:prSet/>
      <dgm:spPr/>
      <dgm:t>
        <a:bodyPr/>
        <a:lstStyle/>
        <a:p>
          <a:endParaRPr lang="es-ES" sz="1200"/>
        </a:p>
      </dgm:t>
    </dgm:pt>
    <dgm:pt modelId="{6D6F1B58-4B85-43E1-9DF5-A0B16F8C2E1D}">
      <dgm:prSet phldrT="[Texto]" custT="1"/>
      <dgm:spPr/>
      <dgm:t>
        <a:bodyPr/>
        <a:lstStyle/>
        <a:p>
          <a:pPr algn="ctr"/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No hay límite </a:t>
          </a:r>
          <a:r>
            <a:rPr lang="es-ES" sz="1200" dirty="0">
              <a:latin typeface="Arial" panose="020B0604020202020204" pitchFamily="34" charset="0"/>
              <a:cs typeface="Arial" panose="020B0604020202020204" pitchFamily="34" charset="0"/>
            </a:rPr>
            <a:t>de importe mínimo o máximo</a:t>
          </a:r>
        </a:p>
      </dgm:t>
    </dgm:pt>
    <dgm:pt modelId="{1569617E-10AC-420D-B219-FDA8FE24EB22}" type="parTrans" cxnId="{56CE5AD6-3675-4E83-8BAE-68BC2155B1DA}">
      <dgm:prSet/>
      <dgm:spPr/>
      <dgm:t>
        <a:bodyPr/>
        <a:lstStyle/>
        <a:p>
          <a:endParaRPr lang="es-ES" sz="1200"/>
        </a:p>
      </dgm:t>
    </dgm:pt>
    <dgm:pt modelId="{FE2E6EBF-601E-4E13-8E4D-DE0D0CD69003}" type="sibTrans" cxnId="{56CE5AD6-3675-4E83-8BAE-68BC2155B1DA}">
      <dgm:prSet/>
      <dgm:spPr/>
      <dgm:t>
        <a:bodyPr/>
        <a:lstStyle/>
        <a:p>
          <a:endParaRPr lang="es-ES" sz="1200"/>
        </a:p>
      </dgm:t>
    </dgm:pt>
    <dgm:pt modelId="{016F436A-DEF0-4E40-B151-7A37F50425C5}">
      <dgm:prSet phldrT="[Texto]" custT="1"/>
      <dgm:spPr/>
      <dgm:t>
        <a:bodyPr/>
        <a:lstStyle/>
        <a:p>
          <a:pPr algn="ctr"/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Largos plazos de amortización (20 años) y carencia </a:t>
          </a:r>
          <a:r>
            <a:rPr lang="es-ES" sz="1200" dirty="0">
              <a:latin typeface="Arial" panose="020B0604020202020204" pitchFamily="34" charset="0"/>
              <a:cs typeface="Arial" panose="020B0604020202020204" pitchFamily="34" charset="0"/>
            </a:rPr>
            <a:t>(hasta 3 años)</a:t>
          </a:r>
        </a:p>
      </dgm:t>
    </dgm:pt>
    <dgm:pt modelId="{E72B65AA-6F70-420C-8282-C4CB6C2BD6FE}" type="parTrans" cxnId="{EFC6E13A-574A-4BC2-A8EF-E13DB9C336ED}">
      <dgm:prSet/>
      <dgm:spPr/>
      <dgm:t>
        <a:bodyPr/>
        <a:lstStyle/>
        <a:p>
          <a:endParaRPr lang="es-ES" sz="1200"/>
        </a:p>
      </dgm:t>
    </dgm:pt>
    <dgm:pt modelId="{B76BD83F-3788-4636-ABC1-4592DA04B08D}" type="sibTrans" cxnId="{EFC6E13A-574A-4BC2-A8EF-E13DB9C336ED}">
      <dgm:prSet/>
      <dgm:spPr/>
      <dgm:t>
        <a:bodyPr/>
        <a:lstStyle/>
        <a:p>
          <a:endParaRPr lang="es-ES" sz="1200"/>
        </a:p>
      </dgm:t>
    </dgm:pt>
    <dgm:pt modelId="{89247268-C41B-4302-85F7-D0967B7F85EF}">
      <dgm:prSet phldrT="[Texto]" custT="1"/>
      <dgm:spPr/>
      <dgm:t>
        <a:bodyPr/>
        <a:lstStyle/>
        <a:p>
          <a:pPr algn="ctr"/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Diferencial MRR</a:t>
          </a:r>
        </a:p>
      </dgm:t>
    </dgm:pt>
    <dgm:pt modelId="{DD597B76-64AA-435F-BD93-BAB19E236CC6}" type="parTrans" cxnId="{0DBD5219-9C9F-4AAF-8C76-9D8F1EC76731}">
      <dgm:prSet/>
      <dgm:spPr/>
      <dgm:t>
        <a:bodyPr/>
        <a:lstStyle/>
        <a:p>
          <a:endParaRPr lang="es-ES" sz="1200"/>
        </a:p>
      </dgm:t>
    </dgm:pt>
    <dgm:pt modelId="{2585AF00-4C68-48AA-9259-DB522F68ED45}" type="sibTrans" cxnId="{0DBD5219-9C9F-4AAF-8C76-9D8F1EC76731}">
      <dgm:prSet/>
      <dgm:spPr/>
      <dgm:t>
        <a:bodyPr/>
        <a:lstStyle/>
        <a:p>
          <a:endParaRPr lang="es-ES" sz="1200"/>
        </a:p>
      </dgm:t>
    </dgm:pt>
    <dgm:pt modelId="{ABEC591E-81E1-42A5-8554-2D36805D6AC7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Especialización en PYMES y autónomos</a:t>
          </a:r>
        </a:p>
      </dgm:t>
    </dgm:pt>
    <dgm:pt modelId="{EE0BB8E6-23FD-49F8-A50B-69DEB8A218D4}" type="parTrans" cxnId="{272C4BB5-3DD1-440A-A0F4-89F64147CB79}">
      <dgm:prSet/>
      <dgm:spPr/>
      <dgm:t>
        <a:bodyPr/>
        <a:lstStyle/>
        <a:p>
          <a:endParaRPr lang="es-ES" sz="1200"/>
        </a:p>
      </dgm:t>
    </dgm:pt>
    <dgm:pt modelId="{EE1C82DF-3F57-4F92-A4A7-39458DBDFB9F}" type="sibTrans" cxnId="{272C4BB5-3DD1-440A-A0F4-89F64147CB79}">
      <dgm:prSet/>
      <dgm:spPr/>
      <dgm:t>
        <a:bodyPr/>
        <a:lstStyle/>
        <a:p>
          <a:endParaRPr lang="es-ES" sz="1200"/>
        </a:p>
      </dgm:t>
    </dgm:pt>
    <dgm:pt modelId="{29D47E56-9C63-45EA-9CD8-CC92488EE478}">
      <dgm:prSet phldrT="[Texto]" custT="1"/>
      <dgm:spPr/>
      <dgm:t>
        <a:bodyPr/>
        <a:lstStyle/>
        <a:p>
          <a:pPr algn="ctr"/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Accesibles</a:t>
          </a:r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para cualquier tamaño de empresa y sector de actividad</a:t>
          </a:r>
        </a:p>
      </dgm:t>
    </dgm:pt>
    <dgm:pt modelId="{87AD7F95-384A-4C89-9213-25AB44D76102}" type="parTrans" cxnId="{29849547-DD93-4C0F-B698-75673DDDE5D4}">
      <dgm:prSet/>
      <dgm:spPr/>
      <dgm:t>
        <a:bodyPr/>
        <a:lstStyle/>
        <a:p>
          <a:endParaRPr lang="es-ES" sz="1200"/>
        </a:p>
      </dgm:t>
    </dgm:pt>
    <dgm:pt modelId="{744EA187-0F79-413B-AC42-F8639C48EC0A}" type="sibTrans" cxnId="{29849547-DD93-4C0F-B698-75673DDDE5D4}">
      <dgm:prSet/>
      <dgm:spPr/>
      <dgm:t>
        <a:bodyPr/>
        <a:lstStyle/>
        <a:p>
          <a:endParaRPr lang="es-ES" sz="1200"/>
        </a:p>
      </dgm:t>
    </dgm:pt>
    <dgm:pt modelId="{7D30E230-991E-4491-B8DE-CF689EED6DCA}">
      <dgm:prSet phldrT="[Texto]" custT="1"/>
      <dgm:spPr/>
      <dgm:t>
        <a:bodyPr/>
        <a:lstStyle/>
        <a:p>
          <a:pPr algn="ctr"/>
          <a:r>
            <a:rPr lang="es-ES" sz="1400" b="1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Apoyo a la sostenibilidad</a:t>
          </a:r>
        </a:p>
      </dgm:t>
    </dgm:pt>
    <dgm:pt modelId="{2C8FFC4F-B637-45EB-8DA7-9ADC274A0792}" type="sibTrans" cxnId="{F0246A89-0C5A-460B-930D-7BD7F4B9C026}">
      <dgm:prSet/>
      <dgm:spPr/>
      <dgm:t>
        <a:bodyPr/>
        <a:lstStyle/>
        <a:p>
          <a:endParaRPr lang="es-ES" sz="1200"/>
        </a:p>
      </dgm:t>
    </dgm:pt>
    <dgm:pt modelId="{8060372A-1942-4DCE-8F35-DE358E64CFA7}" type="parTrans" cxnId="{F0246A89-0C5A-460B-930D-7BD7F4B9C026}">
      <dgm:prSet/>
      <dgm:spPr/>
      <dgm:t>
        <a:bodyPr/>
        <a:lstStyle/>
        <a:p>
          <a:endParaRPr lang="es-ES" sz="1200"/>
        </a:p>
      </dgm:t>
    </dgm:pt>
    <dgm:pt modelId="{A7A44A3D-AE6B-46E6-BD7C-38C12762D314}">
      <dgm:prSet phldrT="[Texto]" custT="1"/>
      <dgm:spPr/>
      <dgm:t>
        <a:bodyPr/>
        <a:lstStyle/>
        <a:p>
          <a:pPr algn="ctr"/>
          <a:r>
            <a:rPr lang="es-ES" sz="1200" b="0" dirty="0">
              <a:latin typeface="Arial" panose="020B0604020202020204" pitchFamily="34" charset="0"/>
              <a:cs typeface="Arial" panose="020B0604020202020204" pitchFamily="34" charset="0"/>
            </a:rPr>
            <a:t>Oportunidad clave para </a:t>
          </a:r>
          <a:r>
            <a:rPr lang="es-ES" sz="1200" b="1" dirty="0">
              <a:latin typeface="Arial" panose="020B0604020202020204" pitchFamily="34" charset="0"/>
              <a:cs typeface="Arial" panose="020B0604020202020204" pitchFamily="34" charset="0"/>
            </a:rPr>
            <a:t>impulsarla</a:t>
          </a:r>
        </a:p>
      </dgm:t>
    </dgm:pt>
    <dgm:pt modelId="{708D5416-4DC8-4431-A980-2C241A7A9091}" type="sibTrans" cxnId="{E460959E-D81D-46A7-8EC2-014255A3F5D5}">
      <dgm:prSet/>
      <dgm:spPr/>
      <dgm:t>
        <a:bodyPr/>
        <a:lstStyle/>
        <a:p>
          <a:endParaRPr lang="es-ES"/>
        </a:p>
      </dgm:t>
    </dgm:pt>
    <dgm:pt modelId="{09320668-8DB1-4478-8E35-A85599334B11}" type="parTrans" cxnId="{E460959E-D81D-46A7-8EC2-014255A3F5D5}">
      <dgm:prSet/>
      <dgm:spPr/>
      <dgm:t>
        <a:bodyPr/>
        <a:lstStyle/>
        <a:p>
          <a:endParaRPr lang="es-ES"/>
        </a:p>
      </dgm:t>
    </dgm:pt>
    <dgm:pt modelId="{77B3FBAD-ADFB-49D9-81C6-F79873B77346}" type="pres">
      <dgm:prSet presAssocID="{5B1BD572-3690-4A1F-916F-BB69C439B3BB}" presName="diagram" presStyleCnt="0">
        <dgm:presLayoutVars>
          <dgm:dir/>
          <dgm:resizeHandles val="exact"/>
        </dgm:presLayoutVars>
      </dgm:prSet>
      <dgm:spPr/>
    </dgm:pt>
    <dgm:pt modelId="{94AE9D36-1DD2-4002-91D0-68BEDF38C06A}" type="pres">
      <dgm:prSet presAssocID="{12F8AC8A-D303-4078-B6FD-4D3FA81A91C8}" presName="node" presStyleLbl="node1" presStyleIdx="0" presStyleCnt="7">
        <dgm:presLayoutVars>
          <dgm:bulletEnabled val="1"/>
        </dgm:presLayoutVars>
      </dgm:prSet>
      <dgm:spPr/>
    </dgm:pt>
    <dgm:pt modelId="{53CCAAE1-387A-441C-B318-657431179224}" type="pres">
      <dgm:prSet presAssocID="{31F516AE-0477-438A-A829-CD7A90FA15F1}" presName="sibTrans" presStyleCnt="0"/>
      <dgm:spPr/>
    </dgm:pt>
    <dgm:pt modelId="{691D97DE-8AF1-47E4-BB0B-38C704448E50}" type="pres">
      <dgm:prSet presAssocID="{C79B3862-2350-4C13-B232-0DC0E2088F10}" presName="node" presStyleLbl="node1" presStyleIdx="1" presStyleCnt="7">
        <dgm:presLayoutVars>
          <dgm:bulletEnabled val="1"/>
        </dgm:presLayoutVars>
      </dgm:prSet>
      <dgm:spPr/>
    </dgm:pt>
    <dgm:pt modelId="{C03A8223-9B9C-44A7-9620-799204E3B04D}" type="pres">
      <dgm:prSet presAssocID="{BEE4D769-476D-4D41-BBFB-A1370D219945}" presName="sibTrans" presStyleCnt="0"/>
      <dgm:spPr/>
    </dgm:pt>
    <dgm:pt modelId="{5673A8EE-967A-45FE-B682-14AEFA2C3B1A}" type="pres">
      <dgm:prSet presAssocID="{0963A436-5E46-48F8-81E6-4D824F6389D7}" presName="node" presStyleLbl="node1" presStyleIdx="2" presStyleCnt="7">
        <dgm:presLayoutVars>
          <dgm:bulletEnabled val="1"/>
        </dgm:presLayoutVars>
      </dgm:prSet>
      <dgm:spPr/>
    </dgm:pt>
    <dgm:pt modelId="{E4F231CD-E697-4E42-B348-DEF1368D4E89}" type="pres">
      <dgm:prSet presAssocID="{5F086DF8-B7B3-4423-9602-BDA7613DC1A3}" presName="sibTrans" presStyleCnt="0"/>
      <dgm:spPr/>
    </dgm:pt>
    <dgm:pt modelId="{A5632303-6858-45F8-BDFE-F332A87B68A4}" type="pres">
      <dgm:prSet presAssocID="{365BF08D-8A88-4425-85C2-FD3BE3772CA8}" presName="node" presStyleLbl="node1" presStyleIdx="3" presStyleCnt="7">
        <dgm:presLayoutVars>
          <dgm:bulletEnabled val="1"/>
        </dgm:presLayoutVars>
      </dgm:prSet>
      <dgm:spPr/>
    </dgm:pt>
    <dgm:pt modelId="{3E2C3435-02B3-4E1A-BF2A-920495DB1BC3}" type="pres">
      <dgm:prSet presAssocID="{81F2167A-1EB7-4250-9648-E7840650189B}" presName="sibTrans" presStyleCnt="0"/>
      <dgm:spPr/>
    </dgm:pt>
    <dgm:pt modelId="{2289DDCC-04B7-4D93-B6B7-91CE7246660C}" type="pres">
      <dgm:prSet presAssocID="{D6A1BC42-09FA-4505-BAA5-19E59B060053}" presName="node" presStyleLbl="node1" presStyleIdx="4" presStyleCnt="7" custScaleX="97929" custScaleY="93135" custLinFactNeighborX="-642" custLinFactNeighborY="-1678">
        <dgm:presLayoutVars>
          <dgm:bulletEnabled val="1"/>
        </dgm:presLayoutVars>
      </dgm:prSet>
      <dgm:spPr/>
    </dgm:pt>
    <dgm:pt modelId="{5B260414-461E-475B-9B8B-DD4E295E0D3A}" type="pres">
      <dgm:prSet presAssocID="{9B25827E-9760-492E-BFDA-D72B1B868732}" presName="sibTrans" presStyleCnt="0"/>
      <dgm:spPr/>
    </dgm:pt>
    <dgm:pt modelId="{94FECDFD-CE17-4F1A-9F97-ECE2B10DD96A}" type="pres">
      <dgm:prSet presAssocID="{ABEC591E-81E1-42A5-8554-2D36805D6AC7}" presName="node" presStyleLbl="node1" presStyleIdx="5" presStyleCnt="7">
        <dgm:presLayoutVars>
          <dgm:bulletEnabled val="1"/>
        </dgm:presLayoutVars>
      </dgm:prSet>
      <dgm:spPr/>
    </dgm:pt>
    <dgm:pt modelId="{884249CB-6240-4518-81AB-D3AD543880C0}" type="pres">
      <dgm:prSet presAssocID="{EE1C82DF-3F57-4F92-A4A7-39458DBDFB9F}" presName="sibTrans" presStyleCnt="0"/>
      <dgm:spPr/>
    </dgm:pt>
    <dgm:pt modelId="{E90AFA2E-7DC1-4CF0-B53E-2A2C38DA5641}" type="pres">
      <dgm:prSet presAssocID="{7D30E230-991E-4491-B8DE-CF689EED6DCA}" presName="node" presStyleLbl="node1" presStyleIdx="6" presStyleCnt="7" custScaleY="96440" custLinFactNeighborX="-642" custLinFactNeighborY="-2409">
        <dgm:presLayoutVars>
          <dgm:bulletEnabled val="1"/>
        </dgm:presLayoutVars>
      </dgm:prSet>
      <dgm:spPr/>
    </dgm:pt>
  </dgm:ptLst>
  <dgm:cxnLst>
    <dgm:cxn modelId="{9427CF0E-941C-437F-9286-4F5836A13D9D}" type="presOf" srcId="{16B53936-2849-49DF-AF78-4D1C3EFFA085}" destId="{691D97DE-8AF1-47E4-BB0B-38C704448E50}" srcOrd="0" destOrd="1" presId="urn:microsoft.com/office/officeart/2005/8/layout/default"/>
    <dgm:cxn modelId="{0DBD5219-9C9F-4AAF-8C76-9D8F1EC76731}" srcId="{D6A1BC42-09FA-4505-BAA5-19E59B060053}" destId="{89247268-C41B-4302-85F7-D0967B7F85EF}" srcOrd="0" destOrd="0" parTransId="{DD597B76-64AA-435F-BD93-BAB19E236CC6}" sibTransId="{2585AF00-4C68-48AA-9259-DB522F68ED45}"/>
    <dgm:cxn modelId="{E7A88734-BFED-4C88-A54D-7034A73F258B}" type="presOf" srcId="{C79B3862-2350-4C13-B232-0DC0E2088F10}" destId="{691D97DE-8AF1-47E4-BB0B-38C704448E50}" srcOrd="0" destOrd="0" presId="urn:microsoft.com/office/officeart/2005/8/layout/default"/>
    <dgm:cxn modelId="{EFC6E13A-574A-4BC2-A8EF-E13DB9C336ED}" srcId="{365BF08D-8A88-4425-85C2-FD3BE3772CA8}" destId="{016F436A-DEF0-4E40-B151-7A37F50425C5}" srcOrd="0" destOrd="0" parTransId="{E72B65AA-6F70-420C-8282-C4CB6C2BD6FE}" sibTransId="{B76BD83F-3788-4636-ABC1-4592DA04B08D}"/>
    <dgm:cxn modelId="{946C0065-01D9-45E0-A912-0E28D1467E1D}" type="presOf" srcId="{5B1BD572-3690-4A1F-916F-BB69C439B3BB}" destId="{77B3FBAD-ADFB-49D9-81C6-F79873B77346}" srcOrd="0" destOrd="0" presId="urn:microsoft.com/office/officeart/2005/8/layout/default"/>
    <dgm:cxn modelId="{29849547-DD93-4C0F-B698-75673DDDE5D4}" srcId="{ABEC591E-81E1-42A5-8554-2D36805D6AC7}" destId="{29D47E56-9C63-45EA-9CD8-CC92488EE478}" srcOrd="0" destOrd="0" parTransId="{87AD7F95-384A-4C89-9213-25AB44D76102}" sibTransId="{744EA187-0F79-413B-AC42-F8639C48EC0A}"/>
    <dgm:cxn modelId="{F183764C-0485-45CA-8D39-091CB9E5872A}" type="presOf" srcId="{016F436A-DEF0-4E40-B151-7A37F50425C5}" destId="{A5632303-6858-45F8-BDFE-F332A87B68A4}" srcOrd="0" destOrd="1" presId="urn:microsoft.com/office/officeart/2005/8/layout/default"/>
    <dgm:cxn modelId="{E8CF0276-E3BA-4B14-86F4-5899F89BFF13}" type="presOf" srcId="{FC9CD5ED-F19F-4937-9ECA-ED69664221B6}" destId="{94AE9D36-1DD2-4002-91D0-68BEDF38C06A}" srcOrd="0" destOrd="1" presId="urn:microsoft.com/office/officeart/2005/8/layout/default"/>
    <dgm:cxn modelId="{9BA37D77-6FBC-44B6-83B2-C204C74AF245}" srcId="{5B1BD572-3690-4A1F-916F-BB69C439B3BB}" destId="{0963A436-5E46-48F8-81E6-4D824F6389D7}" srcOrd="2" destOrd="0" parTransId="{D72EE4AF-A949-478D-8851-84AFCE850DAD}" sibTransId="{5F086DF8-B7B3-4423-9602-BDA7613DC1A3}"/>
    <dgm:cxn modelId="{A7356186-1E63-4125-B1AC-99044D70B714}" type="presOf" srcId="{D6A1BC42-09FA-4505-BAA5-19E59B060053}" destId="{2289DDCC-04B7-4D93-B6B7-91CE7246660C}" srcOrd="0" destOrd="0" presId="urn:microsoft.com/office/officeart/2005/8/layout/default"/>
    <dgm:cxn modelId="{F0246A89-0C5A-460B-930D-7BD7F4B9C026}" srcId="{5B1BD572-3690-4A1F-916F-BB69C439B3BB}" destId="{7D30E230-991E-4491-B8DE-CF689EED6DCA}" srcOrd="6" destOrd="0" parTransId="{8060372A-1942-4DCE-8F35-DE358E64CFA7}" sibTransId="{2C8FFC4F-B637-45EB-8DA7-9ADC274A0792}"/>
    <dgm:cxn modelId="{E460959E-D81D-46A7-8EC2-014255A3F5D5}" srcId="{7D30E230-991E-4491-B8DE-CF689EED6DCA}" destId="{A7A44A3D-AE6B-46E6-BD7C-38C12762D314}" srcOrd="0" destOrd="0" parTransId="{09320668-8DB1-4478-8E35-A85599334B11}" sibTransId="{708D5416-4DC8-4431-A980-2C241A7A9091}"/>
    <dgm:cxn modelId="{C1EBD29F-5F10-4FBF-BB07-09B2FB991CF6}" type="presOf" srcId="{6D6F1B58-4B85-43E1-9DF5-A0B16F8C2E1D}" destId="{5673A8EE-967A-45FE-B682-14AEFA2C3B1A}" srcOrd="0" destOrd="1" presId="urn:microsoft.com/office/officeart/2005/8/layout/default"/>
    <dgm:cxn modelId="{272C4BB5-3DD1-440A-A0F4-89F64147CB79}" srcId="{5B1BD572-3690-4A1F-916F-BB69C439B3BB}" destId="{ABEC591E-81E1-42A5-8554-2D36805D6AC7}" srcOrd="5" destOrd="0" parTransId="{EE0BB8E6-23FD-49F8-A50B-69DEB8A218D4}" sibTransId="{EE1C82DF-3F57-4F92-A4A7-39458DBDFB9F}"/>
    <dgm:cxn modelId="{1B00C1B8-FB23-41C2-843B-CAF81C590880}" type="presOf" srcId="{89247268-C41B-4302-85F7-D0967B7F85EF}" destId="{2289DDCC-04B7-4D93-B6B7-91CE7246660C}" srcOrd="0" destOrd="1" presId="urn:microsoft.com/office/officeart/2005/8/layout/default"/>
    <dgm:cxn modelId="{6B88DABA-4604-4D86-B2A2-253A5C164559}" type="presOf" srcId="{A7A44A3D-AE6B-46E6-BD7C-38C12762D314}" destId="{E90AFA2E-7DC1-4CF0-B53E-2A2C38DA5641}" srcOrd="0" destOrd="1" presId="urn:microsoft.com/office/officeart/2005/8/layout/default"/>
    <dgm:cxn modelId="{809096BF-5438-4218-9DA0-82B83B5A9205}" srcId="{5B1BD572-3690-4A1F-916F-BB69C439B3BB}" destId="{D6A1BC42-09FA-4505-BAA5-19E59B060053}" srcOrd="4" destOrd="0" parTransId="{7E11C653-281A-4169-B634-DFE7A74F7EC6}" sibTransId="{9B25827E-9760-492E-BFDA-D72B1B868732}"/>
    <dgm:cxn modelId="{31782CC4-4233-4085-AFF8-CF74D771C5F6}" srcId="{5B1BD572-3690-4A1F-916F-BB69C439B3BB}" destId="{12F8AC8A-D303-4078-B6FD-4D3FA81A91C8}" srcOrd="0" destOrd="0" parTransId="{4A2DDCC3-2F85-49B3-BBC3-0DA4E266F50F}" sibTransId="{31F516AE-0477-438A-A829-CD7A90FA15F1}"/>
    <dgm:cxn modelId="{2B71E1C4-AC31-4472-95E0-4E147357DD43}" type="presOf" srcId="{0963A436-5E46-48F8-81E6-4D824F6389D7}" destId="{5673A8EE-967A-45FE-B682-14AEFA2C3B1A}" srcOrd="0" destOrd="0" presId="urn:microsoft.com/office/officeart/2005/8/layout/default"/>
    <dgm:cxn modelId="{AF2FDBD3-7FE0-46C9-A17E-8570CDA55399}" srcId="{5B1BD572-3690-4A1F-916F-BB69C439B3BB}" destId="{365BF08D-8A88-4425-85C2-FD3BE3772CA8}" srcOrd="3" destOrd="0" parTransId="{40D82A6B-C84F-4F8B-8282-4D20427D3689}" sibTransId="{81F2167A-1EB7-4250-9648-E7840650189B}"/>
    <dgm:cxn modelId="{340CF9D3-1E07-4D28-9DCF-D00E0933F0C2}" type="presOf" srcId="{ABEC591E-81E1-42A5-8554-2D36805D6AC7}" destId="{94FECDFD-CE17-4F1A-9F97-ECE2B10DD96A}" srcOrd="0" destOrd="0" presId="urn:microsoft.com/office/officeart/2005/8/layout/default"/>
    <dgm:cxn modelId="{56CE5AD6-3675-4E83-8BAE-68BC2155B1DA}" srcId="{0963A436-5E46-48F8-81E6-4D824F6389D7}" destId="{6D6F1B58-4B85-43E1-9DF5-A0B16F8C2E1D}" srcOrd="0" destOrd="0" parTransId="{1569617E-10AC-420D-B219-FDA8FE24EB22}" sibTransId="{FE2E6EBF-601E-4E13-8E4D-DE0D0CD69003}"/>
    <dgm:cxn modelId="{8C0E25E3-D9E5-4A69-9A9A-363974ADCECD}" srcId="{5B1BD572-3690-4A1F-916F-BB69C439B3BB}" destId="{C79B3862-2350-4C13-B232-0DC0E2088F10}" srcOrd="1" destOrd="0" parTransId="{99289587-7C9A-4CAA-BEDE-DE5BDBD64EF8}" sibTransId="{BEE4D769-476D-4D41-BBFB-A1370D219945}"/>
    <dgm:cxn modelId="{3C9EB6E6-F4B3-418B-AF0B-4785EFCCC7FE}" srcId="{C79B3862-2350-4C13-B232-0DC0E2088F10}" destId="{16B53936-2849-49DF-AF78-4D1C3EFFA085}" srcOrd="0" destOrd="0" parTransId="{E3D3CC07-98A4-4CDC-8EA8-1B0C8E3EA42D}" sibTransId="{4604686E-DBAE-4567-AD44-7A9B86D8E337}"/>
    <dgm:cxn modelId="{51E19AEB-E723-40F5-955C-E77F86377CE7}" type="presOf" srcId="{12F8AC8A-D303-4078-B6FD-4D3FA81A91C8}" destId="{94AE9D36-1DD2-4002-91D0-68BEDF38C06A}" srcOrd="0" destOrd="0" presId="urn:microsoft.com/office/officeart/2005/8/layout/default"/>
    <dgm:cxn modelId="{89D970F8-4E9D-4251-A502-345E3C139DDF}" type="presOf" srcId="{7D30E230-991E-4491-B8DE-CF689EED6DCA}" destId="{E90AFA2E-7DC1-4CF0-B53E-2A2C38DA5641}" srcOrd="0" destOrd="0" presId="urn:microsoft.com/office/officeart/2005/8/layout/default"/>
    <dgm:cxn modelId="{D34F2CF9-4222-461A-9596-F08B0A8952AD}" srcId="{12F8AC8A-D303-4078-B6FD-4D3FA81A91C8}" destId="{FC9CD5ED-F19F-4937-9ECA-ED69664221B6}" srcOrd="0" destOrd="0" parTransId="{CC6E9569-FD20-47E3-BCB5-A5CD7143D655}" sibTransId="{0E6ED487-4953-42C2-897C-0AC847C00A14}"/>
    <dgm:cxn modelId="{E767D3FB-4852-4BE3-87D9-2D9769A5381F}" type="presOf" srcId="{29D47E56-9C63-45EA-9CD8-CC92488EE478}" destId="{94FECDFD-CE17-4F1A-9F97-ECE2B10DD96A}" srcOrd="0" destOrd="1" presId="urn:microsoft.com/office/officeart/2005/8/layout/default"/>
    <dgm:cxn modelId="{19386CFC-DFE6-40B0-9B7D-2766BDF1994E}" type="presOf" srcId="{365BF08D-8A88-4425-85C2-FD3BE3772CA8}" destId="{A5632303-6858-45F8-BDFE-F332A87B68A4}" srcOrd="0" destOrd="0" presId="urn:microsoft.com/office/officeart/2005/8/layout/default"/>
    <dgm:cxn modelId="{2C133B2F-5CED-40E8-B796-68F212E66076}" type="presParOf" srcId="{77B3FBAD-ADFB-49D9-81C6-F79873B77346}" destId="{94AE9D36-1DD2-4002-91D0-68BEDF38C06A}" srcOrd="0" destOrd="0" presId="urn:microsoft.com/office/officeart/2005/8/layout/default"/>
    <dgm:cxn modelId="{684327AA-B41F-40EA-9C55-5D024DDF952D}" type="presParOf" srcId="{77B3FBAD-ADFB-49D9-81C6-F79873B77346}" destId="{53CCAAE1-387A-441C-B318-657431179224}" srcOrd="1" destOrd="0" presId="urn:microsoft.com/office/officeart/2005/8/layout/default"/>
    <dgm:cxn modelId="{676BB4FA-7E30-4C59-A56C-645DD44D2003}" type="presParOf" srcId="{77B3FBAD-ADFB-49D9-81C6-F79873B77346}" destId="{691D97DE-8AF1-47E4-BB0B-38C704448E50}" srcOrd="2" destOrd="0" presId="urn:microsoft.com/office/officeart/2005/8/layout/default"/>
    <dgm:cxn modelId="{A40EDA55-2BE5-4938-88E4-429ABAC57BDC}" type="presParOf" srcId="{77B3FBAD-ADFB-49D9-81C6-F79873B77346}" destId="{C03A8223-9B9C-44A7-9620-799204E3B04D}" srcOrd="3" destOrd="0" presId="urn:microsoft.com/office/officeart/2005/8/layout/default"/>
    <dgm:cxn modelId="{4F0DF39A-AB5F-412C-83C1-7FE1F1965D07}" type="presParOf" srcId="{77B3FBAD-ADFB-49D9-81C6-F79873B77346}" destId="{5673A8EE-967A-45FE-B682-14AEFA2C3B1A}" srcOrd="4" destOrd="0" presId="urn:microsoft.com/office/officeart/2005/8/layout/default"/>
    <dgm:cxn modelId="{A4371DB7-82B3-4AA1-A1E7-387A1C789786}" type="presParOf" srcId="{77B3FBAD-ADFB-49D9-81C6-F79873B77346}" destId="{E4F231CD-E697-4E42-B348-DEF1368D4E89}" srcOrd="5" destOrd="0" presId="urn:microsoft.com/office/officeart/2005/8/layout/default"/>
    <dgm:cxn modelId="{4AF4D576-6725-4207-B787-2E56F2ED2FAC}" type="presParOf" srcId="{77B3FBAD-ADFB-49D9-81C6-F79873B77346}" destId="{A5632303-6858-45F8-BDFE-F332A87B68A4}" srcOrd="6" destOrd="0" presId="urn:microsoft.com/office/officeart/2005/8/layout/default"/>
    <dgm:cxn modelId="{5C63B9E2-C44F-496E-9CF7-9415FFFED830}" type="presParOf" srcId="{77B3FBAD-ADFB-49D9-81C6-F79873B77346}" destId="{3E2C3435-02B3-4E1A-BF2A-920495DB1BC3}" srcOrd="7" destOrd="0" presId="urn:microsoft.com/office/officeart/2005/8/layout/default"/>
    <dgm:cxn modelId="{C9CBDE7B-0008-4D71-B578-A7F646ADBD1B}" type="presParOf" srcId="{77B3FBAD-ADFB-49D9-81C6-F79873B77346}" destId="{2289DDCC-04B7-4D93-B6B7-91CE7246660C}" srcOrd="8" destOrd="0" presId="urn:microsoft.com/office/officeart/2005/8/layout/default"/>
    <dgm:cxn modelId="{B755E849-A1D7-4BF2-96C5-4582AA647297}" type="presParOf" srcId="{77B3FBAD-ADFB-49D9-81C6-F79873B77346}" destId="{5B260414-461E-475B-9B8B-DD4E295E0D3A}" srcOrd="9" destOrd="0" presId="urn:microsoft.com/office/officeart/2005/8/layout/default"/>
    <dgm:cxn modelId="{3DC0D7D6-703A-4E11-9F78-31D10F45B5F0}" type="presParOf" srcId="{77B3FBAD-ADFB-49D9-81C6-F79873B77346}" destId="{94FECDFD-CE17-4F1A-9F97-ECE2B10DD96A}" srcOrd="10" destOrd="0" presId="urn:microsoft.com/office/officeart/2005/8/layout/default"/>
    <dgm:cxn modelId="{24E4E8CA-C9E9-4B36-BFE9-19DFC81A6F54}" type="presParOf" srcId="{77B3FBAD-ADFB-49D9-81C6-F79873B77346}" destId="{884249CB-6240-4518-81AB-D3AD543880C0}" srcOrd="11" destOrd="0" presId="urn:microsoft.com/office/officeart/2005/8/layout/default"/>
    <dgm:cxn modelId="{0953C157-CA90-4832-A07E-22BABE532527}" type="presParOf" srcId="{77B3FBAD-ADFB-49D9-81C6-F79873B77346}" destId="{E90AFA2E-7DC1-4CF0-B53E-2A2C38DA5641}" srcOrd="12" destOrd="0" presId="urn:microsoft.com/office/officeart/2005/8/layout/default"/>
  </dgm:cxnLst>
  <dgm:bg>
    <a:noFill/>
  </dgm:bg>
  <dgm:whole>
    <a:ln w="12700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E9D36-1DD2-4002-91D0-68BEDF38C06A}">
      <dsp:nvSpPr>
        <dsp:cNvPr id="0" name=""/>
        <dsp:cNvSpPr/>
      </dsp:nvSpPr>
      <dsp:spPr>
        <a:xfrm>
          <a:off x="0" y="154636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Colaboración público-privada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Tramitación accesible </a:t>
          </a:r>
          <a:r>
            <a:rPr lang="es-ES" sz="1200" kern="1200" dirty="0">
              <a:latin typeface="Arial" panose="020B0604020202020204" pitchFamily="34" charset="0"/>
              <a:cs typeface="Arial" panose="020B0604020202020204" pitchFamily="34" charset="0"/>
            </a:rPr>
            <a:t>a través de las Entidades Financieras</a:t>
          </a:r>
        </a:p>
      </dsp:txBody>
      <dsp:txXfrm>
        <a:off x="0" y="154636"/>
        <a:ext cx="2430269" cy="1458161"/>
      </dsp:txXfrm>
    </dsp:sp>
    <dsp:sp modelId="{691D97DE-8AF1-47E4-BB0B-38C704448E50}">
      <dsp:nvSpPr>
        <dsp:cNvPr id="0" name=""/>
        <dsp:cNvSpPr/>
      </dsp:nvSpPr>
      <dsp:spPr>
        <a:xfrm>
          <a:off x="2673297" y="154636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Flexibilidad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Adaptación a empresas con distintos grados de madurez</a:t>
          </a:r>
          <a:r>
            <a:rPr lang="es-ES" sz="1200" kern="1200" dirty="0">
              <a:latin typeface="Arial" panose="020B0604020202020204" pitchFamily="34" charset="0"/>
              <a:cs typeface="Arial" panose="020B0604020202020204" pitchFamily="34" charset="0"/>
            </a:rPr>
            <a:t>, necesidades y proyectos nacionales o internacionales</a:t>
          </a:r>
        </a:p>
      </dsp:txBody>
      <dsp:txXfrm>
        <a:off x="2673297" y="154636"/>
        <a:ext cx="2430269" cy="1458161"/>
      </dsp:txXfrm>
    </dsp:sp>
    <dsp:sp modelId="{5673A8EE-967A-45FE-B682-14AEFA2C3B1A}">
      <dsp:nvSpPr>
        <dsp:cNvPr id="0" name=""/>
        <dsp:cNvSpPr/>
      </dsp:nvSpPr>
      <dsp:spPr>
        <a:xfrm>
          <a:off x="5346593" y="154636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Importes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No hay límite </a:t>
          </a:r>
          <a:r>
            <a:rPr lang="es-ES" sz="1200" kern="1200" dirty="0">
              <a:latin typeface="Arial" panose="020B0604020202020204" pitchFamily="34" charset="0"/>
              <a:cs typeface="Arial" panose="020B0604020202020204" pitchFamily="34" charset="0"/>
            </a:rPr>
            <a:t>de importe mínimo o máximo</a:t>
          </a:r>
        </a:p>
      </dsp:txBody>
      <dsp:txXfrm>
        <a:off x="5346593" y="154636"/>
        <a:ext cx="2430269" cy="1458161"/>
      </dsp:txXfrm>
    </dsp:sp>
    <dsp:sp modelId="{A5632303-6858-45F8-BDFE-F332A87B68A4}">
      <dsp:nvSpPr>
        <dsp:cNvPr id="0" name=""/>
        <dsp:cNvSpPr/>
      </dsp:nvSpPr>
      <dsp:spPr>
        <a:xfrm>
          <a:off x="25165" y="1855825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Valor añadido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Largos plazos de amortización (20 años) y carencia </a:t>
          </a:r>
          <a:r>
            <a:rPr lang="es-ES" sz="1200" kern="1200" dirty="0">
              <a:latin typeface="Arial" panose="020B0604020202020204" pitchFamily="34" charset="0"/>
              <a:cs typeface="Arial" panose="020B0604020202020204" pitchFamily="34" charset="0"/>
            </a:rPr>
            <a:t>(hasta 3 años)</a:t>
          </a:r>
        </a:p>
      </dsp:txBody>
      <dsp:txXfrm>
        <a:off x="25165" y="1855825"/>
        <a:ext cx="2430269" cy="1458161"/>
      </dsp:txXfrm>
    </dsp:sp>
    <dsp:sp modelId="{2289DDCC-04B7-4D93-B6B7-91CE7246660C}">
      <dsp:nvSpPr>
        <dsp:cNvPr id="0" name=""/>
        <dsp:cNvSpPr/>
      </dsp:nvSpPr>
      <dsp:spPr>
        <a:xfrm>
          <a:off x="2682860" y="1881409"/>
          <a:ext cx="2379939" cy="13580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Ventaja financiera en el tipo de interés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Diferencial MRR</a:t>
          </a:r>
        </a:p>
      </dsp:txBody>
      <dsp:txXfrm>
        <a:off x="2682860" y="1881409"/>
        <a:ext cx="2379939" cy="1358059"/>
      </dsp:txXfrm>
    </dsp:sp>
    <dsp:sp modelId="{94FECDFD-CE17-4F1A-9F97-ECE2B10DD96A}">
      <dsp:nvSpPr>
        <dsp:cNvPr id="0" name=""/>
        <dsp:cNvSpPr/>
      </dsp:nvSpPr>
      <dsp:spPr>
        <a:xfrm>
          <a:off x="5321428" y="1855825"/>
          <a:ext cx="2430269" cy="14581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Especialización en PYMES y autónomos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Accesibles</a:t>
          </a: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para cualquier tamaño de empresa y sector de actividad</a:t>
          </a:r>
        </a:p>
      </dsp:txBody>
      <dsp:txXfrm>
        <a:off x="5321428" y="1855825"/>
        <a:ext cx="2430269" cy="1458161"/>
      </dsp:txXfrm>
    </dsp:sp>
    <dsp:sp modelId="{E90AFA2E-7DC1-4CF0-B53E-2A2C38DA5641}">
      <dsp:nvSpPr>
        <dsp:cNvPr id="0" name=""/>
        <dsp:cNvSpPr/>
      </dsp:nvSpPr>
      <dsp:spPr>
        <a:xfrm>
          <a:off x="2657694" y="3521887"/>
          <a:ext cx="2430269" cy="14062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>
              <a:solidFill>
                <a:srgbClr val="A20032"/>
              </a:solidFill>
              <a:latin typeface="Arial" panose="020B0604020202020204" pitchFamily="34" charset="0"/>
              <a:cs typeface="Arial" panose="020B0604020202020204" pitchFamily="34" charset="0"/>
            </a:rPr>
            <a:t>Apoyo a la sostenibilidad</a:t>
          </a:r>
        </a:p>
        <a:p>
          <a:pPr marL="114300" lvl="1" indent="-114300" algn="ctr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200" b="0" kern="1200" dirty="0">
              <a:latin typeface="Arial" panose="020B0604020202020204" pitchFamily="34" charset="0"/>
              <a:cs typeface="Arial" panose="020B0604020202020204" pitchFamily="34" charset="0"/>
            </a:rPr>
            <a:t>Oportunidad clave para </a:t>
          </a:r>
          <a:r>
            <a:rPr lang="es-ES" sz="1200" b="1" kern="1200" dirty="0">
              <a:latin typeface="Arial" panose="020B0604020202020204" pitchFamily="34" charset="0"/>
              <a:cs typeface="Arial" panose="020B0604020202020204" pitchFamily="34" charset="0"/>
            </a:rPr>
            <a:t>impulsarla</a:t>
          </a:r>
        </a:p>
      </dsp:txBody>
      <dsp:txXfrm>
        <a:off x="2657694" y="3521887"/>
        <a:ext cx="2430269" cy="14062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0" y="3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52" y="3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/>
          <a:lstStyle>
            <a:lvl1pPr algn="r">
              <a:defRPr sz="1200"/>
            </a:lvl1pPr>
          </a:lstStyle>
          <a:p>
            <a:fld id="{8C4C8631-2DA7-4F5B-B556-DC3B5D81BC99}" type="datetimeFigureOut">
              <a:rPr lang="es-ES" smtClean="0"/>
              <a:t>15/10/2025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0" y="9428588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52" y="9428588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 anchor="b"/>
          <a:lstStyle>
            <a:lvl1pPr algn="r">
              <a:defRPr sz="1200"/>
            </a:lvl1pPr>
          </a:lstStyle>
          <a:p>
            <a:fld id="{C108677F-601D-4D0E-914A-219952FE7A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1715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0" y="3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52" y="3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A3D56FA-C124-4485-B183-64ED0AF3E811}" type="datetimeFigureOut">
              <a:rPr lang="es-ES"/>
              <a:pPr>
                <a:defRPr/>
              </a:pPr>
              <a:t>15/10/2025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40" tIns="45624" rIns="91240" bIns="45624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65"/>
            <a:ext cx="5438140" cy="4466988"/>
          </a:xfrm>
          <a:prstGeom prst="rect">
            <a:avLst/>
          </a:prstGeom>
        </p:spPr>
        <p:txBody>
          <a:bodyPr vert="horz" lIns="91240" tIns="45624" rIns="91240" bIns="45624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0" y="9428588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52" y="9428588"/>
            <a:ext cx="2945659" cy="496333"/>
          </a:xfrm>
          <a:prstGeom prst="rect">
            <a:avLst/>
          </a:prstGeom>
        </p:spPr>
        <p:txBody>
          <a:bodyPr vert="horz" lIns="91240" tIns="45624" rIns="91240" bIns="456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2C5002D-CA68-4137-94E1-63FAB99153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9389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9E9D6-0A28-8141-DC2F-B58F379F9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79FEE3F-BFCA-6339-D515-97C086CBF2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D2585DE-EFE7-61BF-EF03-9917D89A57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5CA1572-789F-6BDD-6055-6BF348ABEA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DE3811-87CC-4AE4-AF2D-23A4F38E0CA2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4851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ECB26-9304-064D-CE90-5E4B07D62D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>
            <a:extLst>
              <a:ext uri="{FF2B5EF4-FFF2-40B4-BE49-F238E27FC236}">
                <a16:creationId xmlns:a16="http://schemas.microsoft.com/office/drawing/2014/main" id="{696856DB-8932-5A75-2E7E-5531ACF77F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53000" cy="3716338"/>
          </a:xfrm>
        </p:spPr>
      </p:sp>
      <p:sp>
        <p:nvSpPr>
          <p:cNvPr id="3" name="2 Marcador de notas">
            <a:extLst>
              <a:ext uri="{FF2B5EF4-FFF2-40B4-BE49-F238E27FC236}">
                <a16:creationId xmlns:a16="http://schemas.microsoft.com/office/drawing/2014/main" id="{001B1229-C56E-090F-9A40-843091B98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0A3EC7D2-6788-B06B-DF53-C6CA19A0FD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7842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C5002D-CA68-4137-94E1-63FAB9915351}" type="slidenum"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842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5575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53000" cy="3716338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7842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C5002D-CA68-4137-94E1-63FAB9915351}" type="slidenum">
              <a:rPr kumimoji="0" lang="es-E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842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0081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2937">
              <a:defRPr/>
            </a:pPr>
            <a:fld id="{ECDE3811-87CC-4AE4-AF2D-23A4F38E0CA2}" type="slidenum">
              <a:rPr lang="es-ES">
                <a:solidFill>
                  <a:prstClr val="black"/>
                </a:solidFill>
                <a:latin typeface="Calibri"/>
              </a:rPr>
              <a:pPr defTabSz="912937">
                <a:defRPr/>
              </a:pPr>
              <a:t>4</a:t>
            </a:fld>
            <a:endParaRPr lang="es-E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2997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6.png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9 Imagen" descr="plantillas ppt Ico-0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1035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833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0355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49346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0836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7957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644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001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1408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1232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862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1233238" y="116632"/>
            <a:ext cx="7731249" cy="400110"/>
          </a:xfrm>
          <a:prstGeom prst="rect">
            <a:avLst/>
          </a:prstGeom>
          <a:solidFill>
            <a:srgbClr val="990033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0" y="13074"/>
            <a:ext cx="1188132" cy="679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8743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31030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9132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00821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90742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8035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4904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91187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57522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92417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16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89156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28347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54766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03821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2581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19564-08E3-485F-86E7-D8464FACCDC2}" type="datetime1">
              <a:rPr lang="es-ES" smtClean="0"/>
              <a:t>15/10/2025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78543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063A7-6F09-4AD3-8EBB-40AFCA240366}" type="datetime1">
              <a:rPr lang="es-ES" smtClean="0"/>
              <a:t>15/10/2025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6860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046AA-FA87-4294-BF5D-44462DCCEAD3}" type="datetime1">
              <a:rPr lang="es-ES" smtClean="0"/>
              <a:t>15/10/2025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62351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0C479-3166-4BD0-B152-C74F087A650E}" type="datetime1">
              <a:rPr lang="es-ES" smtClean="0"/>
              <a:t>15/10/2025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7022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B42B1-29A9-494D-BA8A-498087AF92C5}" type="datetime1">
              <a:rPr lang="es-ES" smtClean="0"/>
              <a:t>15/10/2025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37325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9714F-BECE-49FC-858C-680CC3A76D52}" type="datetime1">
              <a:rPr lang="es-ES" smtClean="0"/>
              <a:t>15/10/2025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989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5963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1B26A-28BB-4F76-A187-1D70EADBEF87}" type="datetime1">
              <a:rPr lang="es-ES" smtClean="0"/>
              <a:t>15/10/2025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46686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C52D1-F39A-490F-A47E-28DF4DC47B2B}" type="datetime1">
              <a:rPr lang="es-ES" smtClean="0"/>
              <a:t>15/10/2025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87073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32CF-CA80-49D6-A051-883C2A752D3F}" type="datetime1">
              <a:rPr lang="es-ES" smtClean="0"/>
              <a:t>15/10/2025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19059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0757A-FAA2-4715-A17F-4743FAE33015}" type="datetime1">
              <a:rPr lang="es-ES" smtClean="0"/>
              <a:t>15/10/2025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05755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4C015-0987-4AB6-8743-C365F07C75F0}" type="datetime1">
              <a:rPr lang="es-ES" smtClean="0"/>
              <a:t>15/10/2025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84343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9 Imagen" descr="plantillas ppt Ico-05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30141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1233238" y="116632"/>
            <a:ext cx="7731249" cy="400110"/>
          </a:xfrm>
          <a:prstGeom prst="rect">
            <a:avLst/>
          </a:prstGeom>
          <a:solidFill>
            <a:srgbClr val="990033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0" y="13074"/>
            <a:ext cx="1188132" cy="679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63979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36238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627098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661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9208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47825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95319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06779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362525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41320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709007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7164288" y="6378699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8" b="0">
                <a:latin typeface="Arial" pitchFamily="34" charset="0"/>
                <a:cs typeface="Arial" pitchFamily="34" charset="0"/>
              </a:defRPr>
            </a:lvl1pPr>
          </a:lstStyle>
          <a:p>
            <a:fld id="{1D3BA768-D0E5-485A-9308-84368D5CC59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7461448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4" descr="https://portico.ico.red/portico/descargas/paginas/7631105_Logo%20ICO%20color%203%20x%201,86%20c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38" y="188640"/>
            <a:ext cx="81311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086986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0009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15">
            <a:extLst>
              <a:ext uri="{FF2B5EF4-FFF2-40B4-BE49-F238E27FC236}">
                <a16:creationId xmlns:a16="http://schemas.microsoft.com/office/drawing/2014/main" id="{6E85101A-A813-46AD-8272-8E594617E95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85750" y="1953088"/>
            <a:ext cx="8654143" cy="1982099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s-ES" altLang="es-ES" sz="1350" kern="1200" dirty="0" smtClean="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1pPr>
            <a:lvl2pPr>
              <a:defRPr lang="es-ES" altLang="es-ES" sz="1200" kern="1200" dirty="0" smtClean="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2pPr>
            <a:lvl3pPr>
              <a:defRPr lang="es-ES" altLang="es-ES" sz="1200" kern="1200" dirty="0" smtClean="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3pPr>
            <a:lvl4pPr>
              <a:defRPr lang="es-ES" altLang="es-ES" sz="1200" kern="1200" dirty="0" smtClean="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4pPr>
            <a:lvl5pPr>
              <a:defRPr lang="es-ES" altLang="es-ES" sz="1200" kern="1200" dirty="0" smtClean="0">
                <a:solidFill>
                  <a:srgbClr val="505050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noProof="0"/>
              <a:t>Add Text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285751" y="252300"/>
            <a:ext cx="4286250" cy="716530"/>
          </a:xfrm>
          <a:prstGeom prst="rect">
            <a:avLst/>
          </a:prstGeom>
        </p:spPr>
        <p:txBody>
          <a:bodyPr>
            <a:norm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s-ES" sz="1800" kern="1200" dirty="0">
                <a:solidFill>
                  <a:srgbClr val="505050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r>
              <a:rPr lang="en-US" noProof="0"/>
              <a:t>TITLE</a:t>
            </a:r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3421E4D4-6199-4D56-BA55-7460548D7A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4234544"/>
            <a:ext cx="9144000" cy="2623457"/>
          </a:xfrm>
        </p:spPr>
        <p:txBody>
          <a:bodyPr/>
          <a:lstStyle/>
          <a:p>
            <a:endParaRPr lang="es-ES"/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FEBA3C62-D065-AAD2-165C-53C8E761F77A}"/>
              </a:ext>
            </a:extLst>
          </p:cNvPr>
          <p:cNvGrpSpPr/>
          <p:nvPr userDrawn="1"/>
        </p:nvGrpSpPr>
        <p:grpSpPr>
          <a:xfrm>
            <a:off x="5934075" y="-111125"/>
            <a:ext cx="3086100" cy="912813"/>
            <a:chOff x="-5454750" y="6502"/>
            <a:chExt cx="5484186" cy="1146175"/>
          </a:xfrm>
        </p:grpSpPr>
        <p:pic>
          <p:nvPicPr>
            <p:cNvPr id="7" name="Picture 2" descr="Material corporativo">
              <a:extLst>
                <a:ext uri="{FF2B5EF4-FFF2-40B4-BE49-F238E27FC236}">
                  <a16:creationId xmlns:a16="http://schemas.microsoft.com/office/drawing/2014/main" id="{1D8A6556-D30A-DEFD-57A7-01B2F10A96A9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960226" y="270056"/>
              <a:ext cx="1008605" cy="619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Plan de Recuperación, Transformación y Resiliencia (PRTR ...">
              <a:extLst>
                <a:ext uri="{FF2B5EF4-FFF2-40B4-BE49-F238E27FC236}">
                  <a16:creationId xmlns:a16="http://schemas.microsoft.com/office/drawing/2014/main" id="{AC333BD5-C91A-D765-E41D-3A579CD09FDC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08209" y="6502"/>
              <a:ext cx="2037645" cy="11461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Ministerio de Asuntos Económicos y Transformación Digital - Fotónica21">
              <a:extLst>
                <a:ext uri="{FF2B5EF4-FFF2-40B4-BE49-F238E27FC236}">
                  <a16:creationId xmlns:a16="http://schemas.microsoft.com/office/drawing/2014/main" id="{43803E8E-3771-C675-3CE0-F24313359B2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54750" y="266877"/>
              <a:ext cx="2487612" cy="609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061749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D8076-6D4E-4682-A86B-7BC783928DE8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96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430046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2E161-A3F7-4766-96AA-D3CEA8AE1878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01786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891C0-12D0-45F3-92FF-711B9C58C301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7054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43B77-607E-4CDE-831C-70A6FB95726F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8068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41B8F-1B3C-478E-AB40-E3DD8BE8EF91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3038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F598C-8B9B-426E-99BB-9B8149710201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672611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0DBF-F761-46AF-8084-C5B3F989A071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91125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C29C-77A6-46C9-8DB7-73A2F95CE9F3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04250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89199-DA46-4EDD-B9FF-E61B40B159CF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19236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58C1-B873-44B9-B263-F28E87F7172D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958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0DF6-4329-4E7A-A641-FF16DB6DE2F0}" type="datetime1">
              <a:rPr lang="es-ES" smtClean="0">
                <a:solidFill>
                  <a:prstClr val="black">
                    <a:tint val="75000"/>
                  </a:prstClr>
                </a:solidFill>
              </a:rPr>
              <a:t>15/10/2025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6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291606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C19C82-AB9E-470C-8261-23401DC9D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86188664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1233238" y="116632"/>
            <a:ext cx="7731249" cy="400110"/>
          </a:xfrm>
          <a:prstGeom prst="rect">
            <a:avLst/>
          </a:prstGeom>
          <a:solidFill>
            <a:srgbClr val="990033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0" y="13074"/>
            <a:ext cx="1188132" cy="679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716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4122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987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629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F243D-8ABF-4132-B188-F4E9893FB3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832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BA768-D0E5-485A-9308-84368D5CC59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319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2D85A-091E-48ED-A237-AD03000A683E}" type="datetime1">
              <a:rPr lang="es-ES" smtClean="0"/>
              <a:t>15/10/2025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030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208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  <p:sldLayoutId id="2147483759" r:id="rId12"/>
    <p:sldLayoutId id="2147483760" r:id="rId13"/>
    <p:sldLayoutId id="2147483761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6C6CA-AAF2-4FBF-AB11-66060A08F4AF}" type="datetime1">
              <a:rPr lang="es-ES" smtClean="0"/>
              <a:t>15/10/2025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D33DF-BC94-4AC9-A52C-3A1DE8D2669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67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4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56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12.pn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8.png"/><Relationship Id="rId1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o.es/web/guest/inici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8878E-1361-666E-9C35-AD3452ABA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portico.ico.red/portico/descargas/paginas/7631105_Logo%20ICO%20color%203%20x%201,86%20cm.jpg">
            <a:extLst>
              <a:ext uri="{FF2B5EF4-FFF2-40B4-BE49-F238E27FC236}">
                <a16:creationId xmlns:a16="http://schemas.microsoft.com/office/drawing/2014/main" id="{E23C4D5E-5397-C7B3-65BC-54DB545152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25" y="157185"/>
            <a:ext cx="892065" cy="551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orma libre: forma 8">
            <a:extLst>
              <a:ext uri="{FF2B5EF4-FFF2-40B4-BE49-F238E27FC236}">
                <a16:creationId xmlns:a16="http://schemas.microsoft.com/office/drawing/2014/main" id="{859283D1-B175-ADE8-B468-B4527EE39F5F}"/>
              </a:ext>
            </a:extLst>
          </p:cNvPr>
          <p:cNvSpPr/>
          <p:nvPr/>
        </p:nvSpPr>
        <p:spPr>
          <a:xfrm>
            <a:off x="343515" y="1846262"/>
            <a:ext cx="1985885" cy="59085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solidFill>
            <a:schemeClr val="bg1"/>
          </a:solidFill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srgbClr val="A3263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Líneas ICO Nacionales</a:t>
            </a:r>
          </a:p>
        </p:txBody>
      </p: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87F552FD-6756-4BB2-04BE-41B55E72300E}"/>
              </a:ext>
            </a:extLst>
          </p:cNvPr>
          <p:cNvSpPr/>
          <p:nvPr/>
        </p:nvSpPr>
        <p:spPr>
          <a:xfrm rot="5400000">
            <a:off x="1284759" y="2517386"/>
            <a:ext cx="103399" cy="103399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tx2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orma libre: forma 10">
            <a:extLst>
              <a:ext uri="{FF2B5EF4-FFF2-40B4-BE49-F238E27FC236}">
                <a16:creationId xmlns:a16="http://schemas.microsoft.com/office/drawing/2014/main" id="{27ED8686-5476-379C-BF97-A5A7825C5083}"/>
              </a:ext>
            </a:extLst>
          </p:cNvPr>
          <p:cNvSpPr/>
          <p:nvPr/>
        </p:nvSpPr>
        <p:spPr>
          <a:xfrm>
            <a:off x="398548" y="2695075"/>
            <a:ext cx="1893339" cy="50163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A3263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– Empresas y Emprendedores</a:t>
            </a:r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677A21BC-BE44-4482-F362-F5560336EADE}"/>
              </a:ext>
            </a:extLst>
          </p:cNvPr>
          <p:cNvSpPr/>
          <p:nvPr/>
        </p:nvSpPr>
        <p:spPr>
          <a:xfrm rot="5400000">
            <a:off x="1284759" y="3315037"/>
            <a:ext cx="103399" cy="103399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tx2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orma libre: forma 12">
            <a:extLst>
              <a:ext uri="{FF2B5EF4-FFF2-40B4-BE49-F238E27FC236}">
                <a16:creationId xmlns:a16="http://schemas.microsoft.com/office/drawing/2014/main" id="{B6307940-0B32-BD34-9819-54D994E6CDC1}"/>
              </a:ext>
            </a:extLst>
          </p:cNvPr>
          <p:cNvSpPr/>
          <p:nvPr/>
        </p:nvSpPr>
        <p:spPr>
          <a:xfrm>
            <a:off x="398548" y="3492725"/>
            <a:ext cx="1893339" cy="50163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A3263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– SGR/SAECA</a:t>
            </a:r>
          </a:p>
        </p:txBody>
      </p:sp>
      <p:sp>
        <p:nvSpPr>
          <p:cNvPr id="14" name="Flecha: a la derecha 13">
            <a:extLst>
              <a:ext uri="{FF2B5EF4-FFF2-40B4-BE49-F238E27FC236}">
                <a16:creationId xmlns:a16="http://schemas.microsoft.com/office/drawing/2014/main" id="{235CDEB8-0006-5499-745F-526771C3D258}"/>
              </a:ext>
            </a:extLst>
          </p:cNvPr>
          <p:cNvSpPr/>
          <p:nvPr/>
        </p:nvSpPr>
        <p:spPr>
          <a:xfrm rot="5400000">
            <a:off x="1284759" y="4112687"/>
            <a:ext cx="103399" cy="103399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tx2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orma libre: forma 14">
            <a:extLst>
              <a:ext uri="{FF2B5EF4-FFF2-40B4-BE49-F238E27FC236}">
                <a16:creationId xmlns:a16="http://schemas.microsoft.com/office/drawing/2014/main" id="{73CBEBA9-6F8B-46C4-7DF4-F67803DB19D9}"/>
              </a:ext>
            </a:extLst>
          </p:cNvPr>
          <p:cNvSpPr/>
          <p:nvPr/>
        </p:nvSpPr>
        <p:spPr>
          <a:xfrm>
            <a:off x="398548" y="4345769"/>
            <a:ext cx="1893339" cy="50163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A3263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– Crédito Comercial</a:t>
            </a:r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DF8B9223-1B90-A3F1-D2C6-4073DB5849A7}"/>
              </a:ext>
            </a:extLst>
          </p:cNvPr>
          <p:cNvSpPr/>
          <p:nvPr/>
        </p:nvSpPr>
        <p:spPr>
          <a:xfrm>
            <a:off x="4711142" y="1766967"/>
            <a:ext cx="2208508" cy="738664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solidFill>
            <a:schemeClr val="bg1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Líneas ICO Ministeriales</a:t>
            </a:r>
          </a:p>
        </p:txBody>
      </p:sp>
      <p:sp>
        <p:nvSpPr>
          <p:cNvPr id="17" name="Flecha: a la derecha 16">
            <a:extLst>
              <a:ext uri="{FF2B5EF4-FFF2-40B4-BE49-F238E27FC236}">
                <a16:creationId xmlns:a16="http://schemas.microsoft.com/office/drawing/2014/main" id="{0F5920F3-352F-C8CF-5031-3F66D275DAD5}"/>
              </a:ext>
            </a:extLst>
          </p:cNvPr>
          <p:cNvSpPr/>
          <p:nvPr/>
        </p:nvSpPr>
        <p:spPr>
          <a:xfrm rot="5400000">
            <a:off x="5747004" y="2516500"/>
            <a:ext cx="103399" cy="8166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D69400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11BCF215-665C-F047-1245-200A0B1D0859}"/>
              </a:ext>
            </a:extLst>
          </p:cNvPr>
          <p:cNvSpPr/>
          <p:nvPr/>
        </p:nvSpPr>
        <p:spPr>
          <a:xfrm>
            <a:off x="4865395" y="2664424"/>
            <a:ext cx="1866533" cy="471370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>
                <a:alpha val="9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- RED.ES Acelera</a:t>
            </a:r>
          </a:p>
        </p:txBody>
      </p:sp>
      <p:sp>
        <p:nvSpPr>
          <p:cNvPr id="19" name="Flecha: a la derecha 18">
            <a:extLst>
              <a:ext uri="{FF2B5EF4-FFF2-40B4-BE49-F238E27FC236}">
                <a16:creationId xmlns:a16="http://schemas.microsoft.com/office/drawing/2014/main" id="{758F9BFF-A84F-59D6-A19F-A2962B5CAF05}"/>
              </a:ext>
            </a:extLst>
          </p:cNvPr>
          <p:cNvSpPr/>
          <p:nvPr/>
        </p:nvSpPr>
        <p:spPr>
          <a:xfrm rot="5400000">
            <a:off x="5756542" y="3225799"/>
            <a:ext cx="103399" cy="8166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D69400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8987D78D-5B97-0933-4E71-352CE870E00F}"/>
              </a:ext>
            </a:extLst>
          </p:cNvPr>
          <p:cNvSpPr/>
          <p:nvPr/>
        </p:nvSpPr>
        <p:spPr>
          <a:xfrm>
            <a:off x="4854644" y="3388379"/>
            <a:ext cx="1866533" cy="471370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- </a:t>
            </a:r>
            <a:r>
              <a:rPr lang="es-ES" sz="1400" b="1" dirty="0">
                <a:solidFill>
                  <a:srgbClr val="C88A00"/>
                </a:solidFill>
                <a:latin typeface="Calibri" panose="020F0502020204030204"/>
              </a:rPr>
              <a:t>RED.ES</a:t>
            </a: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Kit Digital</a:t>
            </a:r>
          </a:p>
        </p:txBody>
      </p:sp>
      <p:sp>
        <p:nvSpPr>
          <p:cNvPr id="21" name="Flecha: a la derecha 20">
            <a:extLst>
              <a:ext uri="{FF2B5EF4-FFF2-40B4-BE49-F238E27FC236}">
                <a16:creationId xmlns:a16="http://schemas.microsoft.com/office/drawing/2014/main" id="{6D7F7C87-4201-DAEA-69E2-8A0C409C3754}"/>
              </a:ext>
            </a:extLst>
          </p:cNvPr>
          <p:cNvSpPr/>
          <p:nvPr/>
        </p:nvSpPr>
        <p:spPr>
          <a:xfrm rot="5400000">
            <a:off x="5743363" y="3967646"/>
            <a:ext cx="103399" cy="8166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D69400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857009C2-1A17-DF01-341C-CDC835D18A79}"/>
              </a:ext>
            </a:extLst>
          </p:cNvPr>
          <p:cNvSpPr/>
          <p:nvPr/>
        </p:nvSpPr>
        <p:spPr>
          <a:xfrm>
            <a:off x="4865395" y="4122176"/>
            <a:ext cx="1835032" cy="501632"/>
          </a:xfrm>
          <a:custGeom>
            <a:avLst/>
            <a:gdLst>
              <a:gd name="connsiteX0" fmla="*/ 0 w 2425448"/>
              <a:gd name="connsiteY0" fmla="*/ 69449 h 694493"/>
              <a:gd name="connsiteX1" fmla="*/ 69449 w 2425448"/>
              <a:gd name="connsiteY1" fmla="*/ 0 h 694493"/>
              <a:gd name="connsiteX2" fmla="*/ 2355999 w 2425448"/>
              <a:gd name="connsiteY2" fmla="*/ 0 h 694493"/>
              <a:gd name="connsiteX3" fmla="*/ 2425448 w 2425448"/>
              <a:gd name="connsiteY3" fmla="*/ 69449 h 694493"/>
              <a:gd name="connsiteX4" fmla="*/ 2425448 w 2425448"/>
              <a:gd name="connsiteY4" fmla="*/ 625044 h 694493"/>
              <a:gd name="connsiteX5" fmla="*/ 2355999 w 2425448"/>
              <a:gd name="connsiteY5" fmla="*/ 694493 h 694493"/>
              <a:gd name="connsiteX6" fmla="*/ 69449 w 2425448"/>
              <a:gd name="connsiteY6" fmla="*/ 694493 h 694493"/>
              <a:gd name="connsiteX7" fmla="*/ 0 w 2425448"/>
              <a:gd name="connsiteY7" fmla="*/ 625044 h 694493"/>
              <a:gd name="connsiteX8" fmla="*/ 0 w 2425448"/>
              <a:gd name="connsiteY8" fmla="*/ 69449 h 694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5448" h="694493">
                <a:moveTo>
                  <a:pt x="0" y="69449"/>
                </a:moveTo>
                <a:cubicBezTo>
                  <a:pt x="0" y="31093"/>
                  <a:pt x="31093" y="0"/>
                  <a:pt x="69449" y="0"/>
                </a:cubicBezTo>
                <a:lnTo>
                  <a:pt x="2355999" y="0"/>
                </a:lnTo>
                <a:cubicBezTo>
                  <a:pt x="2394355" y="0"/>
                  <a:pt x="2425448" y="31093"/>
                  <a:pt x="2425448" y="69449"/>
                </a:cubicBezTo>
                <a:lnTo>
                  <a:pt x="2425448" y="625044"/>
                </a:lnTo>
                <a:cubicBezTo>
                  <a:pt x="2425448" y="663400"/>
                  <a:pt x="2394355" y="694493"/>
                  <a:pt x="2355999" y="694493"/>
                </a:cubicBezTo>
                <a:lnTo>
                  <a:pt x="69449" y="694493"/>
                </a:lnTo>
                <a:cubicBezTo>
                  <a:pt x="31093" y="694493"/>
                  <a:pt x="0" y="663400"/>
                  <a:pt x="0" y="625044"/>
                </a:cubicBezTo>
                <a:lnTo>
                  <a:pt x="0" y="69449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21" tIns="38121" rIns="38121" bIns="38121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- MITMA Movilidad Sostenible</a:t>
            </a:r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8618A32B-6D41-D841-9FB9-3E138400B265}"/>
              </a:ext>
            </a:extLst>
          </p:cNvPr>
          <p:cNvSpPr/>
          <p:nvPr/>
        </p:nvSpPr>
        <p:spPr>
          <a:xfrm rot="5400000">
            <a:off x="5739941" y="4720419"/>
            <a:ext cx="103399" cy="8166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D69400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AF495712-7D41-3179-AD67-5D83CF416808}"/>
              </a:ext>
            </a:extLst>
          </p:cNvPr>
          <p:cNvSpPr/>
          <p:nvPr/>
        </p:nvSpPr>
        <p:spPr>
          <a:xfrm>
            <a:off x="4865395" y="4840330"/>
            <a:ext cx="1826002" cy="590852"/>
          </a:xfrm>
          <a:custGeom>
            <a:avLst/>
            <a:gdLst>
              <a:gd name="connsiteX0" fmla="*/ 0 w 2427197"/>
              <a:gd name="connsiteY0" fmla="*/ 65467 h 654670"/>
              <a:gd name="connsiteX1" fmla="*/ 65467 w 2427197"/>
              <a:gd name="connsiteY1" fmla="*/ 0 h 654670"/>
              <a:gd name="connsiteX2" fmla="*/ 2361730 w 2427197"/>
              <a:gd name="connsiteY2" fmla="*/ 0 h 654670"/>
              <a:gd name="connsiteX3" fmla="*/ 2427197 w 2427197"/>
              <a:gd name="connsiteY3" fmla="*/ 65467 h 654670"/>
              <a:gd name="connsiteX4" fmla="*/ 2427197 w 2427197"/>
              <a:gd name="connsiteY4" fmla="*/ 589203 h 654670"/>
              <a:gd name="connsiteX5" fmla="*/ 2361730 w 2427197"/>
              <a:gd name="connsiteY5" fmla="*/ 654670 h 654670"/>
              <a:gd name="connsiteX6" fmla="*/ 65467 w 2427197"/>
              <a:gd name="connsiteY6" fmla="*/ 654670 h 654670"/>
              <a:gd name="connsiteX7" fmla="*/ 0 w 2427197"/>
              <a:gd name="connsiteY7" fmla="*/ 589203 h 654670"/>
              <a:gd name="connsiteX8" fmla="*/ 0 w 2427197"/>
              <a:gd name="connsiteY8" fmla="*/ 65467 h 65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7197" h="654670">
                <a:moveTo>
                  <a:pt x="0" y="65467"/>
                </a:moveTo>
                <a:cubicBezTo>
                  <a:pt x="0" y="29311"/>
                  <a:pt x="29311" y="0"/>
                  <a:pt x="65467" y="0"/>
                </a:cubicBezTo>
                <a:lnTo>
                  <a:pt x="2361730" y="0"/>
                </a:lnTo>
                <a:cubicBezTo>
                  <a:pt x="2397886" y="0"/>
                  <a:pt x="2427197" y="29311"/>
                  <a:pt x="2427197" y="65467"/>
                </a:cubicBezTo>
                <a:lnTo>
                  <a:pt x="2427197" y="589203"/>
                </a:lnTo>
                <a:cubicBezTo>
                  <a:pt x="2427197" y="625359"/>
                  <a:pt x="2397886" y="654670"/>
                  <a:pt x="2361730" y="654670"/>
                </a:cubicBezTo>
                <a:lnTo>
                  <a:pt x="65467" y="654670"/>
                </a:lnTo>
                <a:cubicBezTo>
                  <a:pt x="29311" y="654670"/>
                  <a:pt x="0" y="625359"/>
                  <a:pt x="0" y="589203"/>
                </a:cubicBezTo>
                <a:lnTo>
                  <a:pt x="0" y="654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955" tIns="36955" rIns="36955" bIns="3695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- Rehabilitación Edificatoria Residencial </a:t>
            </a:r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16B0290-BE2F-3AA4-4C03-F99C164197D6}"/>
              </a:ext>
            </a:extLst>
          </p:cNvPr>
          <p:cNvSpPr/>
          <p:nvPr/>
        </p:nvSpPr>
        <p:spPr>
          <a:xfrm>
            <a:off x="2593927" y="1874834"/>
            <a:ext cx="1908265" cy="59085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solidFill>
            <a:schemeClr val="bg1"/>
          </a:solidFill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srgbClr val="5B5C5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Líneas ICO Internacionales</a:t>
            </a:r>
          </a:p>
        </p:txBody>
      </p:sp>
      <p:sp>
        <p:nvSpPr>
          <p:cNvPr id="26" name="Flecha: a la derecha 25">
            <a:extLst>
              <a:ext uri="{FF2B5EF4-FFF2-40B4-BE49-F238E27FC236}">
                <a16:creationId xmlns:a16="http://schemas.microsoft.com/office/drawing/2014/main" id="{FAAE1EA3-AEF2-8A40-4E77-CF5D9EBF2960}"/>
              </a:ext>
            </a:extLst>
          </p:cNvPr>
          <p:cNvSpPr/>
          <p:nvPr/>
        </p:nvSpPr>
        <p:spPr>
          <a:xfrm rot="5400000">
            <a:off x="3515764" y="2475643"/>
            <a:ext cx="103399" cy="83486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tx1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orma libre: forma 26">
            <a:extLst>
              <a:ext uri="{FF2B5EF4-FFF2-40B4-BE49-F238E27FC236}">
                <a16:creationId xmlns:a16="http://schemas.microsoft.com/office/drawing/2014/main" id="{E5B10B24-9E79-71F9-F8D6-E1C9FF5F90DF}"/>
              </a:ext>
            </a:extLst>
          </p:cNvPr>
          <p:cNvSpPr/>
          <p:nvPr/>
        </p:nvSpPr>
        <p:spPr>
          <a:xfrm>
            <a:off x="2663735" y="2664424"/>
            <a:ext cx="1866533" cy="512868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2C272F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– Internacional</a:t>
            </a:r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EB47619F-1532-DC2E-041B-E9DFB64B4CB7}"/>
              </a:ext>
            </a:extLst>
          </p:cNvPr>
          <p:cNvSpPr/>
          <p:nvPr/>
        </p:nvSpPr>
        <p:spPr>
          <a:xfrm rot="5400000">
            <a:off x="3515764" y="3273294"/>
            <a:ext cx="103399" cy="83486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tx1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D7DC8CDA-B175-1305-D7E1-9459D66FB0AD}"/>
              </a:ext>
            </a:extLst>
          </p:cNvPr>
          <p:cNvSpPr/>
          <p:nvPr/>
        </p:nvSpPr>
        <p:spPr>
          <a:xfrm>
            <a:off x="2663736" y="3462074"/>
            <a:ext cx="1889260" cy="512869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2C272F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– Exportadores</a:t>
            </a:r>
          </a:p>
        </p:txBody>
      </p:sp>
      <p:sp>
        <p:nvSpPr>
          <p:cNvPr id="30" name="Flecha: a la derecha 29">
            <a:extLst>
              <a:ext uri="{FF2B5EF4-FFF2-40B4-BE49-F238E27FC236}">
                <a16:creationId xmlns:a16="http://schemas.microsoft.com/office/drawing/2014/main" id="{95F1CE2F-0FBB-F665-4DB6-CFCB9D56CA0B}"/>
              </a:ext>
            </a:extLst>
          </p:cNvPr>
          <p:cNvSpPr/>
          <p:nvPr/>
        </p:nvSpPr>
        <p:spPr>
          <a:xfrm rot="5400000">
            <a:off x="3515764" y="4070944"/>
            <a:ext cx="103399" cy="83486"/>
          </a:xfrm>
          <a:prstGeom prst="rightArrow">
            <a:avLst>
              <a:gd name="adj1" fmla="val 66700"/>
              <a:gd name="adj2" fmla="val 50000"/>
            </a:avLst>
          </a:prstGeom>
          <a:solidFill>
            <a:schemeClr val="tx1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orma libre: forma 30">
            <a:extLst>
              <a:ext uri="{FF2B5EF4-FFF2-40B4-BE49-F238E27FC236}">
                <a16:creationId xmlns:a16="http://schemas.microsoft.com/office/drawing/2014/main" id="{AE2897DA-9295-F431-8605-085D4C0476A7}"/>
              </a:ext>
            </a:extLst>
          </p:cNvPr>
          <p:cNvSpPr/>
          <p:nvPr/>
        </p:nvSpPr>
        <p:spPr>
          <a:xfrm>
            <a:off x="2659657" y="4259725"/>
            <a:ext cx="1893339" cy="59085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2C272F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Canal Internacional</a:t>
            </a:r>
          </a:p>
        </p:txBody>
      </p:sp>
      <p:sp>
        <p:nvSpPr>
          <p:cNvPr id="7" name="Marcador de número de diapositiva 1">
            <a:extLst>
              <a:ext uri="{FF2B5EF4-FFF2-40B4-BE49-F238E27FC236}">
                <a16:creationId xmlns:a16="http://schemas.microsoft.com/office/drawing/2014/main" id="{68EA917C-CA22-9646-C59B-9C2632F42C5D}"/>
              </a:ext>
            </a:extLst>
          </p:cNvPr>
          <p:cNvSpPr txBox="1">
            <a:spLocks/>
          </p:cNvSpPr>
          <p:nvPr/>
        </p:nvSpPr>
        <p:spPr>
          <a:xfrm>
            <a:off x="6692215" y="27250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76D33DF-BC94-4AC9-A52C-3A1DE8D2669D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2C272F">
                    <a:tint val="75000"/>
                  </a:srgb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 dirty="0">
              <a:ln>
                <a:noFill/>
              </a:ln>
              <a:solidFill>
                <a:srgbClr val="2C272F">
                  <a:tint val="75000"/>
                </a:srgb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4 CuadroTexto">
            <a:extLst>
              <a:ext uri="{FF2B5EF4-FFF2-40B4-BE49-F238E27FC236}">
                <a16:creationId xmlns:a16="http://schemas.microsoft.com/office/drawing/2014/main" id="{3CBFBC69-2582-9562-EC98-5B6A20F60BBC}"/>
              </a:ext>
            </a:extLst>
          </p:cNvPr>
          <p:cNvSpPr txBox="1"/>
          <p:nvPr/>
        </p:nvSpPr>
        <p:spPr>
          <a:xfrm>
            <a:off x="1121790" y="738834"/>
            <a:ext cx="7643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1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20032"/>
              </a:buClr>
              <a:buSzPct val="120000"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srgbClr val="2C272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Apoyo a empresas españolas mediante la financiación de sus actividades empresariales y/o inversiones, así como cubrir sus necesidades de liquidez en el ámbito doméstico e internacional.</a:t>
            </a:r>
          </a:p>
        </p:txBody>
      </p:sp>
      <p:sp>
        <p:nvSpPr>
          <p:cNvPr id="32" name="Rectangle 5">
            <a:extLst>
              <a:ext uri="{FF2B5EF4-FFF2-40B4-BE49-F238E27FC236}">
                <a16:creationId xmlns:a16="http://schemas.microsoft.com/office/drawing/2014/main" id="{0C1B39A5-9CDE-D6A0-A714-450EEA18C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609" y="225382"/>
            <a:ext cx="7776864" cy="427746"/>
          </a:xfrm>
          <a:prstGeom prst="rect">
            <a:avLst/>
          </a:prstGeom>
          <a:solidFill>
            <a:srgbClr val="9E1B3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lvl="0" algn="ctr" eaLnBrk="0" hangingPunct="0">
              <a:lnSpc>
                <a:spcPct val="120000"/>
              </a:lnSpc>
              <a:spcBef>
                <a:spcPct val="50000"/>
              </a:spcBef>
              <a:buClr>
                <a:prstClr val="white"/>
              </a:buClr>
              <a:defRPr/>
            </a:pPr>
            <a:r>
              <a:rPr lang="es-ES" sz="2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Líneas de Mediación ICO</a:t>
            </a:r>
          </a:p>
        </p:txBody>
      </p:sp>
      <p:sp>
        <p:nvSpPr>
          <p:cNvPr id="40" name="Flecha: a la derecha 39">
            <a:extLst>
              <a:ext uri="{FF2B5EF4-FFF2-40B4-BE49-F238E27FC236}">
                <a16:creationId xmlns:a16="http://schemas.microsoft.com/office/drawing/2014/main" id="{97549C29-F060-4046-3AE6-BE74430A50B8}"/>
              </a:ext>
            </a:extLst>
          </p:cNvPr>
          <p:cNvSpPr/>
          <p:nvPr/>
        </p:nvSpPr>
        <p:spPr>
          <a:xfrm rot="5400000">
            <a:off x="5722866" y="5493174"/>
            <a:ext cx="103399" cy="8166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D69400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Forma libre: forma 40">
            <a:extLst>
              <a:ext uri="{FF2B5EF4-FFF2-40B4-BE49-F238E27FC236}">
                <a16:creationId xmlns:a16="http://schemas.microsoft.com/office/drawing/2014/main" id="{0051638B-83DF-D9AF-AF15-ED61B45F6119}"/>
              </a:ext>
            </a:extLst>
          </p:cNvPr>
          <p:cNvSpPr/>
          <p:nvPr/>
        </p:nvSpPr>
        <p:spPr>
          <a:xfrm>
            <a:off x="4865395" y="5620069"/>
            <a:ext cx="1836413" cy="471370"/>
          </a:xfrm>
          <a:custGeom>
            <a:avLst/>
            <a:gdLst>
              <a:gd name="connsiteX0" fmla="*/ 0 w 2427197"/>
              <a:gd name="connsiteY0" fmla="*/ 65467 h 654670"/>
              <a:gd name="connsiteX1" fmla="*/ 65467 w 2427197"/>
              <a:gd name="connsiteY1" fmla="*/ 0 h 654670"/>
              <a:gd name="connsiteX2" fmla="*/ 2361730 w 2427197"/>
              <a:gd name="connsiteY2" fmla="*/ 0 h 654670"/>
              <a:gd name="connsiteX3" fmla="*/ 2427197 w 2427197"/>
              <a:gd name="connsiteY3" fmla="*/ 65467 h 654670"/>
              <a:gd name="connsiteX4" fmla="*/ 2427197 w 2427197"/>
              <a:gd name="connsiteY4" fmla="*/ 589203 h 654670"/>
              <a:gd name="connsiteX5" fmla="*/ 2361730 w 2427197"/>
              <a:gd name="connsiteY5" fmla="*/ 654670 h 654670"/>
              <a:gd name="connsiteX6" fmla="*/ 65467 w 2427197"/>
              <a:gd name="connsiteY6" fmla="*/ 654670 h 654670"/>
              <a:gd name="connsiteX7" fmla="*/ 0 w 2427197"/>
              <a:gd name="connsiteY7" fmla="*/ 589203 h 654670"/>
              <a:gd name="connsiteX8" fmla="*/ 0 w 2427197"/>
              <a:gd name="connsiteY8" fmla="*/ 65467 h 65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7197" h="654670">
                <a:moveTo>
                  <a:pt x="0" y="65467"/>
                </a:moveTo>
                <a:cubicBezTo>
                  <a:pt x="0" y="29311"/>
                  <a:pt x="29311" y="0"/>
                  <a:pt x="65467" y="0"/>
                </a:cubicBezTo>
                <a:lnTo>
                  <a:pt x="2361730" y="0"/>
                </a:lnTo>
                <a:cubicBezTo>
                  <a:pt x="2397886" y="0"/>
                  <a:pt x="2427197" y="29311"/>
                  <a:pt x="2427197" y="65467"/>
                </a:cubicBezTo>
                <a:lnTo>
                  <a:pt x="2427197" y="589203"/>
                </a:lnTo>
                <a:cubicBezTo>
                  <a:pt x="2427197" y="625359"/>
                  <a:pt x="2397886" y="654670"/>
                  <a:pt x="2361730" y="654670"/>
                </a:cubicBezTo>
                <a:lnTo>
                  <a:pt x="65467" y="654670"/>
                </a:lnTo>
                <a:cubicBezTo>
                  <a:pt x="29311" y="654670"/>
                  <a:pt x="0" y="625359"/>
                  <a:pt x="0" y="589203"/>
                </a:cubicBezTo>
                <a:lnTo>
                  <a:pt x="0" y="654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955" tIns="36955" rIns="36955" bIns="3695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- MAPA SAECA DANA</a:t>
            </a: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C0664A0F-5ED0-6518-4E05-F531CC316010}"/>
              </a:ext>
            </a:extLst>
          </p:cNvPr>
          <p:cNvSpPr/>
          <p:nvPr/>
        </p:nvSpPr>
        <p:spPr>
          <a:xfrm rot="5400000">
            <a:off x="5712455" y="6167515"/>
            <a:ext cx="103399" cy="8166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D69400"/>
          </a:solidFill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2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18DD1E1C-C6C2-378C-D4F4-3F7A70D002F1}"/>
              </a:ext>
            </a:extLst>
          </p:cNvPr>
          <p:cNvSpPr/>
          <p:nvPr/>
        </p:nvSpPr>
        <p:spPr>
          <a:xfrm>
            <a:off x="4865395" y="6294410"/>
            <a:ext cx="1826002" cy="471370"/>
          </a:xfrm>
          <a:custGeom>
            <a:avLst/>
            <a:gdLst>
              <a:gd name="connsiteX0" fmla="*/ 0 w 2427197"/>
              <a:gd name="connsiteY0" fmla="*/ 65467 h 654670"/>
              <a:gd name="connsiteX1" fmla="*/ 65467 w 2427197"/>
              <a:gd name="connsiteY1" fmla="*/ 0 h 654670"/>
              <a:gd name="connsiteX2" fmla="*/ 2361730 w 2427197"/>
              <a:gd name="connsiteY2" fmla="*/ 0 h 654670"/>
              <a:gd name="connsiteX3" fmla="*/ 2427197 w 2427197"/>
              <a:gd name="connsiteY3" fmla="*/ 65467 h 654670"/>
              <a:gd name="connsiteX4" fmla="*/ 2427197 w 2427197"/>
              <a:gd name="connsiteY4" fmla="*/ 589203 h 654670"/>
              <a:gd name="connsiteX5" fmla="*/ 2361730 w 2427197"/>
              <a:gd name="connsiteY5" fmla="*/ 654670 h 654670"/>
              <a:gd name="connsiteX6" fmla="*/ 65467 w 2427197"/>
              <a:gd name="connsiteY6" fmla="*/ 654670 h 654670"/>
              <a:gd name="connsiteX7" fmla="*/ 0 w 2427197"/>
              <a:gd name="connsiteY7" fmla="*/ 589203 h 654670"/>
              <a:gd name="connsiteX8" fmla="*/ 0 w 2427197"/>
              <a:gd name="connsiteY8" fmla="*/ 65467 h 654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27197" h="654670">
                <a:moveTo>
                  <a:pt x="0" y="65467"/>
                </a:moveTo>
                <a:cubicBezTo>
                  <a:pt x="0" y="29311"/>
                  <a:pt x="29311" y="0"/>
                  <a:pt x="65467" y="0"/>
                </a:cubicBezTo>
                <a:lnTo>
                  <a:pt x="2361730" y="0"/>
                </a:lnTo>
                <a:cubicBezTo>
                  <a:pt x="2397886" y="0"/>
                  <a:pt x="2427197" y="29311"/>
                  <a:pt x="2427197" y="65467"/>
                </a:cubicBezTo>
                <a:lnTo>
                  <a:pt x="2427197" y="589203"/>
                </a:lnTo>
                <a:cubicBezTo>
                  <a:pt x="2427197" y="625359"/>
                  <a:pt x="2397886" y="654670"/>
                  <a:pt x="2361730" y="654670"/>
                </a:cubicBezTo>
                <a:lnTo>
                  <a:pt x="65467" y="654670"/>
                </a:lnTo>
                <a:cubicBezTo>
                  <a:pt x="29311" y="654670"/>
                  <a:pt x="0" y="625359"/>
                  <a:pt x="0" y="589203"/>
                </a:cubicBezTo>
                <a:lnTo>
                  <a:pt x="0" y="65467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chemeClr val="bg1"/>
            </a:contourClr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6955" tIns="36955" rIns="36955" bIns="36955" numCol="1" spcCol="1270" anchor="ctr" anchorCtr="0">
            <a:noAutofit/>
          </a:bodyPr>
          <a:lstStyle/>
          <a:p>
            <a:pPr marL="0" marR="0" lvl="0" indent="0" algn="ctr" defTabSz="6223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1" i="0" u="none" strike="noStrike" kern="1200" cap="none" spc="0" normalizeH="0" baseline="0" noProof="0" dirty="0">
                <a:ln>
                  <a:noFill/>
                </a:ln>
                <a:solidFill>
                  <a:srgbClr val="C88A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Línea ICO - MAPA SAECA Jóvenes</a:t>
            </a:r>
          </a:p>
        </p:txBody>
      </p:sp>
      <p:sp>
        <p:nvSpPr>
          <p:cNvPr id="47" name="Forma libre: forma 46">
            <a:extLst>
              <a:ext uri="{FF2B5EF4-FFF2-40B4-BE49-F238E27FC236}">
                <a16:creationId xmlns:a16="http://schemas.microsoft.com/office/drawing/2014/main" id="{C45C574C-4CF3-F6AD-F8F6-891B4A88FFAC}"/>
              </a:ext>
            </a:extLst>
          </p:cNvPr>
          <p:cNvSpPr/>
          <p:nvPr/>
        </p:nvSpPr>
        <p:spPr>
          <a:xfrm>
            <a:off x="6817292" y="1836631"/>
            <a:ext cx="2120181" cy="59085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solidFill>
            <a:srgbClr val="FFFFFF"/>
          </a:solidFill>
          <a:ln w="1905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s-ES" b="1" kern="0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Líneas ICO del Plan de Recuperación</a:t>
            </a:r>
          </a:p>
        </p:txBody>
      </p:sp>
      <p:sp>
        <p:nvSpPr>
          <p:cNvPr id="48" name="Flecha: a la derecha 47">
            <a:extLst>
              <a:ext uri="{FF2B5EF4-FFF2-40B4-BE49-F238E27FC236}">
                <a16:creationId xmlns:a16="http://schemas.microsoft.com/office/drawing/2014/main" id="{9BFAB115-145F-87ED-1EAA-FB7CE1742A46}"/>
              </a:ext>
            </a:extLst>
          </p:cNvPr>
          <p:cNvSpPr/>
          <p:nvPr/>
        </p:nvSpPr>
        <p:spPr>
          <a:xfrm rot="5400000">
            <a:off x="7831154" y="2482431"/>
            <a:ext cx="103399" cy="8899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002060"/>
          </a:solidFill>
          <a:ln>
            <a:noFill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rgbClr val="FFFFFF"/>
            </a:contourClr>
          </a:sp3d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kern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5DFBD66-47E7-2305-9455-36145C3B63A2}"/>
              </a:ext>
            </a:extLst>
          </p:cNvPr>
          <p:cNvSpPr/>
          <p:nvPr/>
        </p:nvSpPr>
        <p:spPr>
          <a:xfrm>
            <a:off x="7002860" y="2629750"/>
            <a:ext cx="1866534" cy="512869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 cap="flat" cmpd="sng" algn="ctr">
            <a:solidFill>
              <a:srgbClr val="2C272F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rgbClr val="FFFFFF"/>
            </a:contourClr>
          </a:sp3d>
        </p:spPr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s-ES" sz="1400" b="1" kern="0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Línea ICO MRR - Verde</a:t>
            </a:r>
          </a:p>
        </p:txBody>
      </p:sp>
      <p:sp>
        <p:nvSpPr>
          <p:cNvPr id="50" name="Flecha: a la derecha 49">
            <a:extLst>
              <a:ext uri="{FF2B5EF4-FFF2-40B4-BE49-F238E27FC236}">
                <a16:creationId xmlns:a16="http://schemas.microsoft.com/office/drawing/2014/main" id="{CEDD7D52-93C3-9A92-C96F-AC1FFACADCB2}"/>
              </a:ext>
            </a:extLst>
          </p:cNvPr>
          <p:cNvSpPr/>
          <p:nvPr/>
        </p:nvSpPr>
        <p:spPr>
          <a:xfrm rot="5400000">
            <a:off x="7807541" y="3196419"/>
            <a:ext cx="103399" cy="8899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002060"/>
          </a:solidFill>
          <a:ln>
            <a:noFill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rgbClr val="FFFFFF"/>
            </a:contourClr>
          </a:sp3d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kern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51" name="Forma libre: forma 50">
            <a:extLst>
              <a:ext uri="{FF2B5EF4-FFF2-40B4-BE49-F238E27FC236}">
                <a16:creationId xmlns:a16="http://schemas.microsoft.com/office/drawing/2014/main" id="{7275C06A-CA8F-F258-DE5E-B5AC66A05B31}"/>
              </a:ext>
            </a:extLst>
          </p:cNvPr>
          <p:cNvSpPr/>
          <p:nvPr/>
        </p:nvSpPr>
        <p:spPr>
          <a:xfrm>
            <a:off x="7002860" y="3363835"/>
            <a:ext cx="1894245" cy="59085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 cap="flat" cmpd="sng" algn="ctr">
            <a:solidFill>
              <a:srgbClr val="2C272F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rgbClr val="FFFFFF"/>
            </a:contourClr>
          </a:sp3d>
        </p:spPr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s-ES" sz="1400" b="1" kern="0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Línea ICO MRR - Empresas y Emprendedores</a:t>
            </a:r>
            <a:endParaRPr lang="es-ES" sz="1350" b="1" kern="0" dirty="0">
              <a:solidFill>
                <a:srgbClr val="00206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Flecha: a la derecha 51">
            <a:extLst>
              <a:ext uri="{FF2B5EF4-FFF2-40B4-BE49-F238E27FC236}">
                <a16:creationId xmlns:a16="http://schemas.microsoft.com/office/drawing/2014/main" id="{08803D15-B243-970C-2285-2B3AE477422A}"/>
              </a:ext>
            </a:extLst>
          </p:cNvPr>
          <p:cNvSpPr/>
          <p:nvPr/>
        </p:nvSpPr>
        <p:spPr>
          <a:xfrm rot="5400000">
            <a:off x="7807541" y="4057380"/>
            <a:ext cx="103399" cy="88991"/>
          </a:xfrm>
          <a:prstGeom prst="rightArrow">
            <a:avLst>
              <a:gd name="adj1" fmla="val 66700"/>
              <a:gd name="adj2" fmla="val 50000"/>
            </a:avLst>
          </a:prstGeom>
          <a:solidFill>
            <a:srgbClr val="002060"/>
          </a:solidFill>
          <a:ln>
            <a:noFill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rgbClr val="FFFFFF"/>
            </a:contourClr>
          </a:sp3d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kern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53" name="Forma libre: forma 52">
            <a:extLst>
              <a:ext uri="{FF2B5EF4-FFF2-40B4-BE49-F238E27FC236}">
                <a16:creationId xmlns:a16="http://schemas.microsoft.com/office/drawing/2014/main" id="{26DF3F74-94F0-B274-6444-5D02802B35E0}"/>
              </a:ext>
            </a:extLst>
          </p:cNvPr>
          <p:cNvSpPr/>
          <p:nvPr/>
        </p:nvSpPr>
        <p:spPr>
          <a:xfrm>
            <a:off x="7002861" y="4238704"/>
            <a:ext cx="1889260" cy="590852"/>
          </a:xfrm>
          <a:custGeom>
            <a:avLst/>
            <a:gdLst>
              <a:gd name="connsiteX0" fmla="*/ 0 w 2363408"/>
              <a:gd name="connsiteY0" fmla="*/ 59085 h 590852"/>
              <a:gd name="connsiteX1" fmla="*/ 59085 w 2363408"/>
              <a:gd name="connsiteY1" fmla="*/ 0 h 590852"/>
              <a:gd name="connsiteX2" fmla="*/ 2304323 w 2363408"/>
              <a:gd name="connsiteY2" fmla="*/ 0 h 590852"/>
              <a:gd name="connsiteX3" fmla="*/ 2363408 w 2363408"/>
              <a:gd name="connsiteY3" fmla="*/ 59085 h 590852"/>
              <a:gd name="connsiteX4" fmla="*/ 2363408 w 2363408"/>
              <a:gd name="connsiteY4" fmla="*/ 531767 h 590852"/>
              <a:gd name="connsiteX5" fmla="*/ 2304323 w 2363408"/>
              <a:gd name="connsiteY5" fmla="*/ 590852 h 590852"/>
              <a:gd name="connsiteX6" fmla="*/ 59085 w 2363408"/>
              <a:gd name="connsiteY6" fmla="*/ 590852 h 590852"/>
              <a:gd name="connsiteX7" fmla="*/ 0 w 2363408"/>
              <a:gd name="connsiteY7" fmla="*/ 531767 h 590852"/>
              <a:gd name="connsiteX8" fmla="*/ 0 w 2363408"/>
              <a:gd name="connsiteY8" fmla="*/ 59085 h 590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63408" h="590852">
                <a:moveTo>
                  <a:pt x="0" y="59085"/>
                </a:moveTo>
                <a:cubicBezTo>
                  <a:pt x="0" y="26453"/>
                  <a:pt x="26453" y="0"/>
                  <a:pt x="59085" y="0"/>
                </a:cubicBezTo>
                <a:lnTo>
                  <a:pt x="2304323" y="0"/>
                </a:lnTo>
                <a:cubicBezTo>
                  <a:pt x="2336955" y="0"/>
                  <a:pt x="2363408" y="26453"/>
                  <a:pt x="2363408" y="59085"/>
                </a:cubicBezTo>
                <a:lnTo>
                  <a:pt x="2363408" y="531767"/>
                </a:lnTo>
                <a:cubicBezTo>
                  <a:pt x="2363408" y="564399"/>
                  <a:pt x="2336955" y="590852"/>
                  <a:pt x="2304323" y="590852"/>
                </a:cubicBezTo>
                <a:lnTo>
                  <a:pt x="59085" y="590852"/>
                </a:lnTo>
                <a:cubicBezTo>
                  <a:pt x="26453" y="590852"/>
                  <a:pt x="0" y="564399"/>
                  <a:pt x="0" y="531767"/>
                </a:cubicBezTo>
                <a:lnTo>
                  <a:pt x="0" y="59085"/>
                </a:lnTo>
                <a:close/>
              </a:path>
            </a:pathLst>
          </a:custGeom>
          <a:noFill/>
          <a:ln w="12700" cap="flat" cmpd="sng" algn="ctr">
            <a:solidFill>
              <a:srgbClr val="2C272F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20650" h="38100" prst="relaxedInset"/>
            <a:bevelB w="120650" h="57150" prst="relaxedInset"/>
            <a:contourClr>
              <a:srgbClr val="FFFFFF"/>
            </a:contourClr>
          </a:sp3d>
        </p:spPr>
        <p:txBody>
          <a:bodyPr spcFirstLastPara="0" vert="horz" wrap="square" lIns="35085" tIns="35085" rIns="35085" bIns="35085" numCol="1" spcCol="1270" anchor="ctr" anchorCtr="0">
            <a:noAutofit/>
          </a:bodyPr>
          <a:lstStyle/>
          <a:p>
            <a:pPr algn="ctr" defTabSz="622300" fontAlgn="auto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s-ES" sz="1400" b="1" kern="0" dirty="0">
                <a:solidFill>
                  <a:srgbClr val="002060"/>
                </a:solidFill>
                <a:latin typeface="+mn-lt"/>
                <a:cs typeface="Arial" panose="020B0604020202020204" pitchFamily="34" charset="0"/>
              </a:rPr>
              <a:t>Línea ICO MRR – Promoción de Vivienda Social</a:t>
            </a:r>
          </a:p>
        </p:txBody>
      </p:sp>
      <p:pic>
        <p:nvPicPr>
          <p:cNvPr id="54" name="Imagen 53" descr="Interfaz de usuario gráfica, Texto&#10;&#10;Descripción generada automáticamente">
            <a:extLst>
              <a:ext uri="{FF2B5EF4-FFF2-40B4-BE49-F238E27FC236}">
                <a16:creationId xmlns:a16="http://schemas.microsoft.com/office/drawing/2014/main" id="{169491D4-F080-25D1-F66D-B2FB3D20134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8" y="763010"/>
            <a:ext cx="1155980" cy="302288"/>
          </a:xfrm>
          <a:prstGeom prst="rect">
            <a:avLst/>
          </a:prstGeom>
        </p:spPr>
      </p:pic>
      <p:pic>
        <p:nvPicPr>
          <p:cNvPr id="55" name="Imagen 54" descr="Texto&#10;&#10;Descripción generada automáticamente">
            <a:extLst>
              <a:ext uri="{FF2B5EF4-FFF2-40B4-BE49-F238E27FC236}">
                <a16:creationId xmlns:a16="http://schemas.microsoft.com/office/drawing/2014/main" id="{9F5EE325-7F47-8BC0-B74B-CEC5281E25A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77" y="970801"/>
            <a:ext cx="1190885" cy="66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29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A833B-D228-5E81-4447-79C2E2C7D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C03699D3-5F9C-4261-8CF4-8740A2590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609" y="225382"/>
            <a:ext cx="7776864" cy="461217"/>
          </a:xfrm>
          <a:prstGeom prst="rect">
            <a:avLst/>
          </a:prstGeom>
          <a:solidFill>
            <a:srgbClr val="9E1B3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lang="es-ES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Líneas ICO del Plan de Recuperación: Lista Positiva </a:t>
            </a:r>
          </a:p>
        </p:txBody>
      </p:sp>
      <p:pic>
        <p:nvPicPr>
          <p:cNvPr id="3" name="Imagen 2" descr="Interfaz de usuario gráfica, Texto&#10;&#10;Descripción generada automáticamente">
            <a:extLst>
              <a:ext uri="{FF2B5EF4-FFF2-40B4-BE49-F238E27FC236}">
                <a16:creationId xmlns:a16="http://schemas.microsoft.com/office/drawing/2014/main" id="{859D96FD-4652-6067-6687-92EB112C96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8" y="763010"/>
            <a:ext cx="1155980" cy="302288"/>
          </a:xfrm>
          <a:prstGeom prst="rect">
            <a:avLst/>
          </a:prstGeom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1C12D5F0-B043-FCD1-E670-778C11DE64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77" y="970801"/>
            <a:ext cx="1190885" cy="669873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C0AA4C4E-373A-4C5D-7D28-3AE26C7B1C5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3281" b="18899"/>
          <a:stretch>
            <a:fillRect/>
          </a:stretch>
        </p:blipFill>
        <p:spPr>
          <a:xfrm>
            <a:off x="1763687" y="841645"/>
            <a:ext cx="6192688" cy="3794994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7979499-F086-9393-45F5-D0AD7180C5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r="5343"/>
          <a:stretch>
            <a:fillRect/>
          </a:stretch>
        </p:blipFill>
        <p:spPr>
          <a:xfrm>
            <a:off x="2375756" y="4791685"/>
            <a:ext cx="4968551" cy="1840933"/>
          </a:xfrm>
          <a:prstGeom prst="rect">
            <a:avLst/>
          </a:prstGeom>
          <a:ln w="12700">
            <a:solidFill>
              <a:srgbClr val="A20032"/>
            </a:solidFill>
          </a:ln>
        </p:spPr>
      </p:pic>
    </p:spTree>
    <p:extLst>
      <p:ext uri="{BB962C8B-B14F-4D97-AF65-F5344CB8AC3E}">
        <p14:creationId xmlns:p14="http://schemas.microsoft.com/office/powerpoint/2010/main" val="281485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7149652D-5209-76EE-CBA7-08096D2953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74295533"/>
              </p:ext>
            </p:extLst>
          </p:nvPr>
        </p:nvGraphicFramePr>
        <p:xfrm>
          <a:off x="783570" y="1377900"/>
          <a:ext cx="7776864" cy="5117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5">
            <a:extLst>
              <a:ext uri="{FF2B5EF4-FFF2-40B4-BE49-F238E27FC236}">
                <a16:creationId xmlns:a16="http://schemas.microsoft.com/office/drawing/2014/main" id="{798EEDD9-5BE8-1F7B-6DE9-62F3952D5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609" y="225382"/>
            <a:ext cx="7776864" cy="461217"/>
          </a:xfrm>
          <a:prstGeom prst="rect">
            <a:avLst/>
          </a:prstGeom>
          <a:solidFill>
            <a:srgbClr val="9E1B3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lang="es-ES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Líneas ICO del Plan de Recuperación: Ventajas </a:t>
            </a:r>
          </a:p>
        </p:txBody>
      </p:sp>
      <p:pic>
        <p:nvPicPr>
          <p:cNvPr id="3" name="Imagen 2" descr="Interfaz de usuario gráfica, Texto&#10;&#10;Descripción generada automáticamente">
            <a:extLst>
              <a:ext uri="{FF2B5EF4-FFF2-40B4-BE49-F238E27FC236}">
                <a16:creationId xmlns:a16="http://schemas.microsoft.com/office/drawing/2014/main" id="{324B5344-D355-0285-44E5-38728D8854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8" y="763010"/>
            <a:ext cx="1155980" cy="302288"/>
          </a:xfrm>
          <a:prstGeom prst="rect">
            <a:avLst/>
          </a:prstGeom>
        </p:spPr>
      </p:pic>
      <p:pic>
        <p:nvPicPr>
          <p:cNvPr id="4" name="Imagen 3" descr="Texto&#10;&#10;Descripción generada automáticamente">
            <a:extLst>
              <a:ext uri="{FF2B5EF4-FFF2-40B4-BE49-F238E27FC236}">
                <a16:creationId xmlns:a16="http://schemas.microsoft.com/office/drawing/2014/main" id="{D2EF8F47-B4F0-3B8F-E2FF-D243339048D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77" y="970801"/>
            <a:ext cx="1190885" cy="669873"/>
          </a:xfrm>
          <a:prstGeom prst="rect">
            <a:avLst/>
          </a:prstGeom>
        </p:spPr>
      </p:pic>
      <p:pic>
        <p:nvPicPr>
          <p:cNvPr id="8" name="Picture 12" descr="Sostenibilidad - Iconos gratis de naturaleza">
            <a:extLst>
              <a:ext uri="{FF2B5EF4-FFF2-40B4-BE49-F238E27FC236}">
                <a16:creationId xmlns:a16="http://schemas.microsoft.com/office/drawing/2014/main" id="{106D897E-F9E1-0CDC-713A-83470ADAA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561" y="5661248"/>
            <a:ext cx="449696" cy="44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Colaboración - Iconos gratis de manos y gestos">
            <a:extLst>
              <a:ext uri="{FF2B5EF4-FFF2-40B4-BE49-F238E27FC236}">
                <a16:creationId xmlns:a16="http://schemas.microsoft.com/office/drawing/2014/main" id="{41649B77-2368-A9CF-A820-6925DCBFF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612" y="2432973"/>
            <a:ext cx="467707" cy="452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Ilustración de Icono De La Flexibilidad Ilustración Vectorial y más  Vectores Libres de Derechos de Flexibilidad - Flexibilidad, Ícono, Agilidad  - iStock">
            <a:extLst>
              <a:ext uri="{FF2B5EF4-FFF2-40B4-BE49-F238E27FC236}">
                <a16:creationId xmlns:a16="http://schemas.microsoft.com/office/drawing/2014/main" id="{29B7C1A3-96E7-7BA1-1E77-58F414446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022" y="2510807"/>
            <a:ext cx="391960" cy="391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Speedometer Icon Vector: vector de stock (libre de regalías) 1188731926 |  Shutterstock">
            <a:extLst>
              <a:ext uri="{FF2B5EF4-FFF2-40B4-BE49-F238E27FC236}">
                <a16:creationId xmlns:a16="http://schemas.microsoft.com/office/drawing/2014/main" id="{B23AC4DA-A454-BAC2-16AB-75F70EF3816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000" b="25700"/>
          <a:stretch/>
        </p:blipFill>
        <p:spPr bwMode="auto">
          <a:xfrm>
            <a:off x="6912605" y="2291813"/>
            <a:ext cx="909020" cy="502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cono de dólar en mano dar dinero | Vector Premium">
            <a:extLst>
              <a:ext uri="{FF2B5EF4-FFF2-40B4-BE49-F238E27FC236}">
                <a16:creationId xmlns:a16="http://schemas.microsoft.com/office/drawing/2014/main" id="{E2E263B5-52C6-8813-776A-F96738344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3541" y="3936851"/>
            <a:ext cx="770314" cy="643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4" descr="Iconos de Empresa para descargar gratis">
            <a:extLst>
              <a:ext uri="{FF2B5EF4-FFF2-40B4-BE49-F238E27FC236}">
                <a16:creationId xmlns:a16="http://schemas.microsoft.com/office/drawing/2014/main" id="{B0F9427E-E4FB-68B1-C892-4681956DE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072" y="4198937"/>
            <a:ext cx="450771" cy="450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Plazo - Iconos gratis de negocio">
            <a:extLst>
              <a:ext uri="{FF2B5EF4-FFF2-40B4-BE49-F238E27FC236}">
                <a16:creationId xmlns:a16="http://schemas.microsoft.com/office/drawing/2014/main" id="{2AEF5AD3-E7A0-1AF2-151F-1FAAC2D5F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751" y="4035669"/>
            <a:ext cx="449696" cy="44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818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FF31486-3037-7B42-9210-438C0AE1BF52}"/>
              </a:ext>
            </a:extLst>
          </p:cNvPr>
          <p:cNvSpPr/>
          <p:nvPr/>
        </p:nvSpPr>
        <p:spPr>
          <a:xfrm>
            <a:off x="2943188" y="3454933"/>
            <a:ext cx="3257623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Muchas gracias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900 121 121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3"/>
              </a:rPr>
              <a:t>www.ico.es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E26A0EB3-C52D-4755-8CE4-8CB07AD05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271" y="980395"/>
            <a:ext cx="3442831" cy="2114495"/>
          </a:xfrm>
          <a:prstGeom prst="rect">
            <a:avLst/>
          </a:prstGeom>
          <a:solidFill>
            <a:srgbClr val="910706"/>
          </a:solidFill>
          <a:ln w="31750"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1D7BCB77-D9CD-7D20-1933-6EE9BAF3CE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61" y="5126399"/>
            <a:ext cx="24288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2503375"/>
      </p:ext>
    </p:extLst>
  </p:cSld>
  <p:clrMapOvr>
    <a:masterClrMapping/>
  </p:clrMapOvr>
</p:sld>
</file>

<file path=ppt/theme/theme1.xml><?xml version="1.0" encoding="utf-8"?>
<a:theme xmlns:a="http://schemas.openxmlformats.org/drawingml/2006/main" name="2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Personalizado 1">
      <a:dk1>
        <a:srgbClr val="2C272F"/>
      </a:dk1>
      <a:lt1>
        <a:srgbClr val="FFFFFF"/>
      </a:lt1>
      <a:dk2>
        <a:srgbClr val="A32638"/>
      </a:dk2>
      <a:lt2>
        <a:srgbClr val="EAAA00"/>
      </a:lt2>
      <a:accent1>
        <a:srgbClr val="B4B5B5"/>
      </a:accent1>
      <a:accent2>
        <a:srgbClr val="C88A00"/>
      </a:accent2>
      <a:accent3>
        <a:srgbClr val="A32638"/>
      </a:accent3>
      <a:accent4>
        <a:srgbClr val="2C272F"/>
      </a:accent4>
      <a:accent5>
        <a:srgbClr val="5B5C5C"/>
      </a:accent5>
      <a:accent6>
        <a:srgbClr val="B4B5B5"/>
      </a:accent6>
      <a:hlink>
        <a:srgbClr val="2C272F"/>
      </a:hlink>
      <a:folHlink>
        <a:srgbClr val="FFFFFF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39623</TotalTime>
  <Words>251</Words>
  <Application>Microsoft Office PowerPoint</Application>
  <PresentationFormat>Presentación en pantalla (4:3)</PresentationFormat>
  <Paragraphs>47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6</vt:i4>
      </vt:variant>
      <vt:variant>
        <vt:lpstr>Títulos de diapositiva</vt:lpstr>
      </vt:variant>
      <vt:variant>
        <vt:i4>4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2_Diseño personalizado</vt:lpstr>
      <vt:lpstr>1_Diseño personalizado</vt:lpstr>
      <vt:lpstr>Diseño personalizado</vt:lpstr>
      <vt:lpstr>3_Diseño personalizado</vt:lpstr>
      <vt:lpstr>4_Diseño personalizado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GRUPO ñ DE COMUNICACION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efernandez</dc:creator>
  <cp:lastModifiedBy>Beatriz Casado Yuste</cp:lastModifiedBy>
  <cp:revision>3203</cp:revision>
  <cp:lastPrinted>2024-03-06T11:02:19Z</cp:lastPrinted>
  <dcterms:created xsi:type="dcterms:W3CDTF">2012-05-23T10:42:27Z</dcterms:created>
  <dcterms:modified xsi:type="dcterms:W3CDTF">2025-10-15T14:38:53Z</dcterms:modified>
</cp:coreProperties>
</file>