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Poppins"/>
      <p:regular r:id="rId33"/>
      <p:bold r:id="rId34"/>
      <p:italic r:id="rId35"/>
      <p:boldItalic r:id="rId36"/>
    </p:embeddedFont>
    <p:embeddedFont>
      <p:font typeface="Oswald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9A6B96-3A95-46FD-9CCC-8668929D302D}">
  <a:tblStyle styleId="{139A6B96-3A95-46FD-9CCC-8668929D30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Poppins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Poppins-italic.fntdata"/><Relationship Id="rId12" Type="http://schemas.openxmlformats.org/officeDocument/2006/relationships/slide" Target="slides/slide7.xml"/><Relationship Id="rId34" Type="http://schemas.openxmlformats.org/officeDocument/2006/relationships/font" Target="fonts/Poppins-bold.fntdata"/><Relationship Id="rId15" Type="http://schemas.openxmlformats.org/officeDocument/2006/relationships/slide" Target="slides/slide10.xml"/><Relationship Id="rId37" Type="http://schemas.openxmlformats.org/officeDocument/2006/relationships/font" Target="fonts/Oswald-regular.fntdata"/><Relationship Id="rId14" Type="http://schemas.openxmlformats.org/officeDocument/2006/relationships/slide" Target="slides/slide9.xml"/><Relationship Id="rId36" Type="http://schemas.openxmlformats.org/officeDocument/2006/relationships/font" Target="fonts/Poppi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swa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b1ea717543_0_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b1ea717543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0bbe663605_0_5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0bbe663605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0bbe663605_0_5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0bbe663605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9fbde59dd8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9fbde59dd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0bbe663605_0_6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0bbe663605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0bbe663605_0_6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0bbe663605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0bbe663605_0_6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0bbe663605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0bbe663605_0_6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0bbe663605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0bbe663605_0_6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0bbe663605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0bbe663605_0_7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0bbe663605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0bbe663605_0_7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0bbe663605_0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9b318d771b_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9b318d771b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0bbe663605_0_7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0bbe663605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94daac9829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94daac98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8dd5abcbdc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8dd5abcbd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0bba8affd0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0bba8affd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b1ea717543_0_5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b1ea717543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b1ea717543_0_5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b1ea717543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0bbe663605_0_7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0bbe663605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b1ea717543_0_4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b1ea717543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b1ea717543_0_3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b1ea717543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94d38fdcb0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94d38fdc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0bbe663605_0_5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0bbe663605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/>
          <p:nvPr/>
        </p:nvSpPr>
        <p:spPr>
          <a:xfrm>
            <a:off x="-26775" y="2008375"/>
            <a:ext cx="9210650" cy="3172625"/>
          </a:xfrm>
          <a:custGeom>
            <a:rect b="b" l="l" r="r" t="t"/>
            <a:pathLst>
              <a:path extrusionOk="0" h="126905" w="368426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EBB55A"/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>
            <a:off x="-26775" y="2139700"/>
            <a:ext cx="9210650" cy="3041300"/>
          </a:xfrm>
          <a:custGeom>
            <a:rect b="b" l="l" r="r" t="t"/>
            <a:pathLst>
              <a:path extrusionOk="0" h="121652" w="368426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CC0000">
              <a:alpha val="5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A="12000" stPos="0" sy="-100000" ky="0"/>
          </a:effectLst>
        </p:spPr>
      </p:sp>
      <p:sp>
        <p:nvSpPr>
          <p:cNvPr id="37" name="Google Shape;37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EBB5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1" name="Google Shape;41;p2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3" name="Google Shape;43;p2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4" name="Google Shape;44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5" name="Google Shape;45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EBB5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"/>
          <p:cNvSpPr txBox="1"/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 graph">
  <p:cSld name="BLANK_2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"/>
          <p:cNvSpPr/>
          <p:nvPr/>
        </p:nvSpPr>
        <p:spPr>
          <a:xfrm>
            <a:off x="-20075" y="636775"/>
            <a:ext cx="9203950" cy="4550900"/>
          </a:xfrm>
          <a:custGeom>
            <a:rect b="b" l="l" r="r" t="t"/>
            <a:pathLst>
              <a:path extrusionOk="0" h="182036" w="368158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EBB55A"/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>
            <a:off x="-33475" y="768100"/>
            <a:ext cx="9210650" cy="4406200"/>
          </a:xfrm>
          <a:custGeom>
            <a:rect b="b" l="l" r="r" t="t"/>
            <a:pathLst>
              <a:path extrusionOk="0" h="176248" w="368426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CC0000">
              <a:alpha val="57500"/>
            </a:srgbClr>
          </a:solidFill>
          <a:ln>
            <a:noFill/>
          </a:ln>
        </p:spPr>
      </p:sp>
      <p:sp>
        <p:nvSpPr>
          <p:cNvPr id="421" name="Google Shape;421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EBB5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4" name="Google Shape;424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5" name="Google Shape;425;p11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7" name="Google Shape;427;p11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28" name="Google Shape;428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9" name="Google Shape;429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" name="Google Shape;454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EBB5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2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788" y="222796"/>
            <a:ext cx="1493944" cy="5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3"/>
          <p:cNvSpPr/>
          <p:nvPr/>
        </p:nvSpPr>
        <p:spPr>
          <a:xfrm>
            <a:off x="8098742" y="4105538"/>
            <a:ext cx="2057379" cy="2057291"/>
          </a:xfrm>
          <a:custGeom>
            <a:rect b="b" l="l" r="r" t="t"/>
            <a:pathLst>
              <a:path extrusionOk="0" h="19325" w="19329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CCCCCC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-26775" y="2008375"/>
            <a:ext cx="9210650" cy="3172625"/>
          </a:xfrm>
          <a:custGeom>
            <a:rect b="b" l="l" r="r" t="t"/>
            <a:pathLst>
              <a:path extrusionOk="0" h="126905" w="368426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EBB55A"/>
          </a:solidFill>
          <a:ln>
            <a:noFill/>
          </a:ln>
        </p:spPr>
      </p:sp>
      <p:sp>
        <p:nvSpPr>
          <p:cNvPr id="77" name="Google Shape;77;p3"/>
          <p:cNvSpPr/>
          <p:nvPr/>
        </p:nvSpPr>
        <p:spPr>
          <a:xfrm>
            <a:off x="-26775" y="2139700"/>
            <a:ext cx="9210650" cy="3041300"/>
          </a:xfrm>
          <a:custGeom>
            <a:rect b="b" l="l" r="r" t="t"/>
            <a:pathLst>
              <a:path extrusionOk="0" h="121652" w="368426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CC0000">
              <a:alpha val="50000"/>
            </a:srgbClr>
          </a:solidFill>
          <a:ln>
            <a:noFill/>
          </a:ln>
        </p:spPr>
      </p:sp>
      <p:sp>
        <p:nvSpPr>
          <p:cNvPr id="78" name="Google Shape;78;p3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EBB5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2" name="Google Shape;82;p3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4" name="Google Shape;84;p3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85" name="Google Shape;85;p3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86" name="Google Shape;86;p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3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"/>
          <p:cNvSpPr txBox="1"/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3"/>
          <p:cNvSpPr txBox="1"/>
          <p:nvPr>
            <p:ph idx="1" type="subTitle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7" name="Google Shape;117;p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◉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◉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120" name="Google Shape;120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CC0000"/>
                </a:solidFill>
              </a:rPr>
              <a:t>“</a:t>
            </a:r>
            <a:endParaRPr sz="9600">
              <a:solidFill>
                <a:srgbClr val="CC0000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EBB55A"/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CC0000">
              <a:alpha val="57500"/>
            </a:srgbClr>
          </a:solidFill>
          <a:ln>
            <a:noFill/>
          </a:ln>
        </p:spPr>
      </p:sp>
      <p:sp>
        <p:nvSpPr>
          <p:cNvPr id="123" name="Google Shape;123;p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7" name="Google Shape;127;p4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9" name="Google Shape;129;p4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30" name="Google Shape;130;p4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31" name="Google Shape;131;p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EBB55A"/>
          </a:solidFill>
          <a:ln>
            <a:noFill/>
          </a:ln>
        </p:spPr>
      </p:sp>
      <p:sp>
        <p:nvSpPr>
          <p:cNvPr id="163" name="Google Shape;163;p5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CC0000">
              <a:alpha val="5750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EBB5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8" name="Google Shape;168;p5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69" name="Google Shape;169;p5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71" name="Google Shape;171;p5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172" name="Google Shape;172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EBB5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5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2" name="Google Shape;202;p5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3" name="Google Shape;203;p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/>
          <p:nvPr>
            <p:ph idx="1" type="body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6" name="Google Shape;206;p6"/>
          <p:cNvSpPr txBox="1"/>
          <p:nvPr>
            <p:ph idx="2" type="body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EBB55A"/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CC0000">
              <a:alpha val="5750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EBB5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EBB5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6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7" name="Google Shape;247;p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 txBox="1"/>
          <p:nvPr>
            <p:ph idx="1" type="body"/>
          </p:nvPr>
        </p:nvSpPr>
        <p:spPr>
          <a:xfrm>
            <a:off x="5902350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0" name="Google Shape;250;p7"/>
          <p:cNvSpPr txBox="1"/>
          <p:nvPr>
            <p:ph idx="2" type="body"/>
          </p:nvPr>
        </p:nvSpPr>
        <p:spPr>
          <a:xfrm>
            <a:off x="3304125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1" name="Google Shape;251;p7"/>
          <p:cNvSpPr txBox="1"/>
          <p:nvPr>
            <p:ph idx="3" type="body"/>
          </p:nvPr>
        </p:nvSpPr>
        <p:spPr>
          <a:xfrm>
            <a:off x="705900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2" name="Google Shape;252;p7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EBB55A"/>
          </a:solidFill>
          <a:ln>
            <a:noFill/>
          </a:ln>
        </p:spPr>
      </p:sp>
      <p:sp>
        <p:nvSpPr>
          <p:cNvPr id="253" name="Google Shape;253;p7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CC0000">
              <a:alpha val="57500"/>
            </a:srgbClr>
          </a:solidFill>
          <a:ln>
            <a:noFill/>
          </a:ln>
        </p:spPr>
      </p:sp>
      <p:sp>
        <p:nvSpPr>
          <p:cNvPr id="254" name="Google Shape;254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EBB5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8" name="Google Shape;258;p7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61" name="Google Shape;261;p7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62" name="Google Shape;262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7" name="Google Shape;287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EBB5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7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92" name="Google Shape;292;p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EBB55A"/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CC0000">
              <a:alpha val="57500"/>
            </a:srgbClr>
          </a:solidFill>
          <a:ln>
            <a:noFill/>
          </a:ln>
        </p:spPr>
      </p:sp>
      <p:sp>
        <p:nvSpPr>
          <p:cNvPr id="296" name="Google Shape;296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EBB5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9" name="Google Shape;299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0" name="Google Shape;300;p8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3" name="Google Shape;303;p8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04" name="Google Shape;304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EBB5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8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4" name="Google Shape;334;p8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"/>
          <p:cNvSpPr txBox="1"/>
          <p:nvPr>
            <p:ph idx="1" type="body"/>
          </p:nvPr>
        </p:nvSpPr>
        <p:spPr>
          <a:xfrm>
            <a:off x="457200" y="3852828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400"/>
              <a:buNone/>
              <a:defRPr sz="1400">
                <a:solidFill>
                  <a:srgbClr val="CC0000"/>
                </a:solidFill>
              </a:defRPr>
            </a:lvl1pPr>
          </a:lstStyle>
          <a:p/>
        </p:txBody>
      </p:sp>
      <p:sp>
        <p:nvSpPr>
          <p:cNvPr id="337" name="Google Shape;337;p9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EBB55A"/>
          </a:solidFill>
          <a:ln>
            <a:noFill/>
          </a:ln>
        </p:spPr>
      </p:sp>
      <p:sp>
        <p:nvSpPr>
          <p:cNvPr id="338" name="Google Shape;338;p9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CC0000">
              <a:alpha val="57500"/>
            </a:srgbClr>
          </a:solidFill>
          <a:ln>
            <a:noFill/>
          </a:ln>
        </p:spPr>
      </p:sp>
      <p:sp>
        <p:nvSpPr>
          <p:cNvPr id="339" name="Google Shape;339;p9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EBB5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9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9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2" name="Google Shape;342;p9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43" name="Google Shape;343;p9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4" name="Google Shape;344;p9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5" name="Google Shape;345;p9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46" name="Google Shape;346;p9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47" name="Google Shape;347;p9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9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9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9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9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EBB5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0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EBB55A"/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CC0000">
              <a:alpha val="57500"/>
            </a:srgbClr>
          </a:solidFill>
          <a:ln>
            <a:noFill/>
          </a:ln>
        </p:spPr>
      </p:sp>
      <p:sp>
        <p:nvSpPr>
          <p:cNvPr id="380" name="Google Shape;380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EBB5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3" name="Google Shape;383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4" name="Google Shape;384;p10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86" name="Google Shape;386;p10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99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87" name="Google Shape;387;p10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88" name="Google Shape;388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EBB5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30" name="Google Shape;30;p1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swald"/>
              <a:buNone/>
              <a:defRPr b="1" sz="2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swald"/>
              <a:buNone/>
              <a:defRPr b="1" sz="2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swald"/>
              <a:buNone/>
              <a:defRPr b="1" sz="2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swald"/>
              <a:buNone/>
              <a:defRPr b="1" sz="2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swald"/>
              <a:buNone/>
              <a:defRPr b="1" sz="2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swald"/>
              <a:buNone/>
              <a:defRPr b="1" sz="2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swald"/>
              <a:buNone/>
              <a:defRPr b="1" sz="2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swald"/>
              <a:buNone/>
              <a:defRPr b="1" sz="2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Oswald"/>
              <a:buNone/>
              <a:defRPr b="1" sz="2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" name="Google Shape;31;p1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52400" y="201424"/>
            <a:ext cx="1487400" cy="5125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4"/>
          <p:cNvSpPr txBox="1"/>
          <p:nvPr>
            <p:ph type="ctrTitle"/>
          </p:nvPr>
        </p:nvSpPr>
        <p:spPr>
          <a:xfrm>
            <a:off x="801475" y="2592150"/>
            <a:ext cx="8090400" cy="297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· INTERNACIONALIZACIÓN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· COMPETITIVIDAD 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· EMPRENDIMIENTO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· TRANSFORMACIÓN DIGITAL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2026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69" name="Google Shape;469;p14"/>
          <p:cNvSpPr txBox="1"/>
          <p:nvPr>
            <p:ph idx="1" type="subTitle"/>
          </p:nvPr>
        </p:nvSpPr>
        <p:spPr>
          <a:xfrm>
            <a:off x="649675" y="3613450"/>
            <a:ext cx="6912000" cy="10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4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3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COMPETITIVIDAD</a:t>
            </a:r>
            <a:endParaRPr/>
          </a:p>
        </p:txBody>
      </p:sp>
      <p:sp>
        <p:nvSpPr>
          <p:cNvPr id="563" name="Google Shape;563;p2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4" name="Google Shape;564;p23"/>
          <p:cNvSpPr txBox="1"/>
          <p:nvPr/>
        </p:nvSpPr>
        <p:spPr>
          <a:xfrm>
            <a:off x="5317575" y="1005813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7</a:t>
            </a: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5" name="Google Shape;565;p23"/>
          <p:cNvSpPr txBox="1"/>
          <p:nvPr/>
        </p:nvSpPr>
        <p:spPr>
          <a:xfrm>
            <a:off x="5997819" y="2460001"/>
            <a:ext cx="160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Empresas</a:t>
            </a:r>
            <a:endParaRPr b="1"/>
          </a:p>
        </p:txBody>
      </p:sp>
      <p:sp>
        <p:nvSpPr>
          <p:cNvPr id="566" name="Google Shape;566;p23"/>
          <p:cNvSpPr txBox="1"/>
          <p:nvPr>
            <p:ph idx="2" type="body"/>
          </p:nvPr>
        </p:nvSpPr>
        <p:spPr>
          <a:xfrm>
            <a:off x="389150" y="1970725"/>
            <a:ext cx="53133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Asesoramiento individualizado y apoyo económico para el fomento de la innovación en pymes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Diagnóstico para la implementación de soluciones  innovadoras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Ayuda 85% s/7.000 € </a:t>
            </a:r>
            <a:r>
              <a:rPr lang="en"/>
              <a:t>+ 7%</a:t>
            </a:r>
            <a:endParaRPr/>
          </a:p>
        </p:txBody>
      </p:sp>
      <p:pic>
        <p:nvPicPr>
          <p:cNvPr id="567" name="Google Shape;5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650" y="1259661"/>
            <a:ext cx="2498901" cy="6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4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COMPETITIVIDAD</a:t>
            </a:r>
            <a:endParaRPr/>
          </a:p>
        </p:txBody>
      </p:sp>
      <p:sp>
        <p:nvSpPr>
          <p:cNvPr id="573" name="Google Shape;573;p2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4" name="Google Shape;574;p24"/>
          <p:cNvSpPr txBox="1"/>
          <p:nvPr/>
        </p:nvSpPr>
        <p:spPr>
          <a:xfrm>
            <a:off x="5350450" y="10395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80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5" name="Google Shape;575;p24"/>
          <p:cNvSpPr txBox="1"/>
          <p:nvPr/>
        </p:nvSpPr>
        <p:spPr>
          <a:xfrm>
            <a:off x="6030694" y="2493713"/>
            <a:ext cx="160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Empresas</a:t>
            </a:r>
            <a:endParaRPr b="1"/>
          </a:p>
        </p:txBody>
      </p:sp>
      <p:sp>
        <p:nvSpPr>
          <p:cNvPr id="576" name="Google Shape;576;p24"/>
          <p:cNvSpPr txBox="1"/>
          <p:nvPr>
            <p:ph idx="2" type="body"/>
          </p:nvPr>
        </p:nvSpPr>
        <p:spPr>
          <a:xfrm>
            <a:off x="389150" y="1970725"/>
            <a:ext cx="53133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Asesoramiento individualizado y apoyo económico para la incorporación de herramientas TIC en pymes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Diagnóstico para la implementación de herramientas TIC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Ayuda 85% s/7.000 € </a:t>
            </a:r>
            <a:r>
              <a:rPr lang="en"/>
              <a:t>+ 7%</a:t>
            </a:r>
            <a:endParaRPr/>
          </a:p>
        </p:txBody>
      </p:sp>
      <p:pic>
        <p:nvPicPr>
          <p:cNvPr id="577" name="Google Shape;5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845" y="1158739"/>
            <a:ext cx="2482074" cy="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5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COMPETITIVIDAD</a:t>
            </a:r>
            <a:endParaRPr/>
          </a:p>
        </p:txBody>
      </p:sp>
      <p:sp>
        <p:nvSpPr>
          <p:cNvPr id="583" name="Google Shape;583;p2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4" name="Google Shape;584;p25"/>
          <p:cNvSpPr txBox="1"/>
          <p:nvPr/>
        </p:nvSpPr>
        <p:spPr>
          <a:xfrm>
            <a:off x="5321808" y="100584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60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5" name="Google Shape;585;p25"/>
          <p:cNvSpPr txBox="1"/>
          <p:nvPr/>
        </p:nvSpPr>
        <p:spPr>
          <a:xfrm>
            <a:off x="6002052" y="2460028"/>
            <a:ext cx="160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Empresas</a:t>
            </a:r>
            <a:endParaRPr b="1"/>
          </a:p>
        </p:txBody>
      </p:sp>
      <p:sp>
        <p:nvSpPr>
          <p:cNvPr id="586" name="Google Shape;586;p25"/>
          <p:cNvSpPr txBox="1"/>
          <p:nvPr>
            <p:ph idx="2" type="body"/>
          </p:nvPr>
        </p:nvSpPr>
        <p:spPr>
          <a:xfrm>
            <a:off x="389150" y="1970725"/>
            <a:ext cx="53133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Asesoramiento individualizado y apoyo económico para la incorporación de herramientas relacionadas con ciberseguridad en pymes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Diagnóstico para la detección de riesgos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Ayuda 85% s/4.000 € + 7%</a:t>
            </a:r>
            <a:endParaRPr/>
          </a:p>
        </p:txBody>
      </p:sp>
      <p:sp>
        <p:nvSpPr>
          <p:cNvPr id="587" name="Google Shape;587;p25"/>
          <p:cNvSpPr txBox="1"/>
          <p:nvPr/>
        </p:nvSpPr>
        <p:spPr>
          <a:xfrm>
            <a:off x="5029375" y="3141900"/>
            <a:ext cx="38280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· Empresas Presupuesto Cámara 2026: 60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· Presupuesto Total programa: 361.337 €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· Ayuda máxima empresas: 236.470 €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· Ingresos Cámara: 72.250 €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· Adscripción RR.HH. Técnicos Cámara: 73.413 €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88" name="Google Shape;5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307" y="1317973"/>
            <a:ext cx="2578608" cy="487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6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COMPETITIVIDAD</a:t>
            </a:r>
            <a:endParaRPr/>
          </a:p>
        </p:txBody>
      </p:sp>
      <p:sp>
        <p:nvSpPr>
          <p:cNvPr id="594" name="Google Shape;594;p2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5" name="Google Shape;595;p26"/>
          <p:cNvSpPr txBox="1"/>
          <p:nvPr/>
        </p:nvSpPr>
        <p:spPr>
          <a:xfrm>
            <a:off x="5321808" y="100584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6" name="Google Shape;596;p26"/>
          <p:cNvSpPr txBox="1"/>
          <p:nvPr/>
        </p:nvSpPr>
        <p:spPr>
          <a:xfrm>
            <a:off x="6002052" y="2460028"/>
            <a:ext cx="160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Empresas</a:t>
            </a:r>
            <a:endParaRPr b="1"/>
          </a:p>
        </p:txBody>
      </p:sp>
      <p:sp>
        <p:nvSpPr>
          <p:cNvPr id="597" name="Google Shape;597;p26"/>
          <p:cNvSpPr txBox="1"/>
          <p:nvPr>
            <p:ph idx="2" type="body"/>
          </p:nvPr>
        </p:nvSpPr>
        <p:spPr>
          <a:xfrm>
            <a:off x="443650" y="1905350"/>
            <a:ext cx="53133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Asesoramiento individualizado y apoyo económico para la incorporación de soluciones relacionadas con la eficiencia energética, la reducción de huella de carbono y el fomento de la economía circular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Diagnóstico en materias de sostenibilidad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Ayuda 85% s/7.000 € </a:t>
            </a:r>
            <a:r>
              <a:rPr lang="en"/>
              <a:t>+ 7%</a:t>
            </a:r>
            <a:endParaRPr/>
          </a:p>
        </p:txBody>
      </p:sp>
      <p:pic>
        <p:nvPicPr>
          <p:cNvPr id="598" name="Google Shape;5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199" y="1302946"/>
            <a:ext cx="2558550" cy="530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7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COMPETITIVIDAD</a:t>
            </a:r>
            <a:endParaRPr/>
          </a:p>
        </p:txBody>
      </p:sp>
      <p:sp>
        <p:nvSpPr>
          <p:cNvPr id="604" name="Google Shape;604;p2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5" name="Google Shape;605;p27"/>
          <p:cNvSpPr txBox="1"/>
          <p:nvPr/>
        </p:nvSpPr>
        <p:spPr>
          <a:xfrm>
            <a:off x="5321808" y="100584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6" name="Google Shape;606;p27"/>
          <p:cNvSpPr txBox="1"/>
          <p:nvPr>
            <p:ph idx="2" type="body"/>
          </p:nvPr>
        </p:nvSpPr>
        <p:spPr>
          <a:xfrm>
            <a:off x="59250" y="1348050"/>
            <a:ext cx="5492400" cy="2603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Jornadas de sensibilización: </a:t>
            </a:r>
            <a:r>
              <a:rPr lang="en" sz="2200">
                <a:solidFill>
                  <a:srgbClr val="FF0000"/>
                </a:solidFill>
              </a:rPr>
              <a:t>4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Diagnósticos para la mejora de la gestión de establecimientos comerciales: </a:t>
            </a:r>
            <a:r>
              <a:rPr lang="en" sz="2200">
                <a:solidFill>
                  <a:srgbClr val="FF0000"/>
                </a:solidFill>
              </a:rPr>
              <a:t>25</a:t>
            </a:r>
            <a:r>
              <a:rPr lang="en" sz="2000"/>
              <a:t> </a:t>
            </a:r>
            <a:endParaRPr sz="2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Acciones para la dinamización de ventas en zonas comerciales: </a:t>
            </a:r>
            <a:r>
              <a:rPr lang="en" sz="2200">
                <a:solidFill>
                  <a:srgbClr val="FF0000"/>
                </a:solidFill>
              </a:rPr>
              <a:t>7</a:t>
            </a:r>
            <a:endParaRPr sz="2200">
              <a:solidFill>
                <a:srgbClr val="FF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Mercados de Abastos y Arte Sacro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Plataforma “Sevilla se compra online”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Establecimientos </a:t>
            </a:r>
            <a:r>
              <a:rPr lang="en" sz="1400"/>
              <a:t>Tradicionales y Comercios Emblemáticos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Consumo Responsable · lucha contra Falsificaciones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Sevilla Digital Retail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607" name="Google Shape;6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157" y="817004"/>
            <a:ext cx="4142475" cy="5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8"/>
          <p:cNvSpPr txBox="1"/>
          <p:nvPr>
            <p:ph type="ctrTitle"/>
          </p:nvPr>
        </p:nvSpPr>
        <p:spPr>
          <a:xfrm>
            <a:off x="403250" y="2802550"/>
            <a:ext cx="8090400" cy="6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EMPRENDIMIENTO</a:t>
            </a:r>
            <a:endParaRPr sz="3000"/>
          </a:p>
        </p:txBody>
      </p:sp>
      <p:grpSp>
        <p:nvGrpSpPr>
          <p:cNvPr id="613" name="Google Shape;613;p28"/>
          <p:cNvGrpSpPr/>
          <p:nvPr/>
        </p:nvGrpSpPr>
        <p:grpSpPr>
          <a:xfrm>
            <a:off x="1750130" y="3649437"/>
            <a:ext cx="2160383" cy="612020"/>
            <a:chOff x="476396" y="1098950"/>
            <a:chExt cx="3264404" cy="925200"/>
          </a:xfrm>
        </p:grpSpPr>
        <p:sp>
          <p:nvSpPr>
            <p:cNvPr id="614" name="Google Shape;614;p28"/>
            <p:cNvSpPr/>
            <p:nvPr/>
          </p:nvSpPr>
          <p:spPr>
            <a:xfrm>
              <a:off x="750481" y="1098950"/>
              <a:ext cx="2714400" cy="925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615" name="Google Shape;615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6396" y="1311388"/>
              <a:ext cx="3264404" cy="5374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6" name="Google Shape;616;p28"/>
          <p:cNvGrpSpPr/>
          <p:nvPr/>
        </p:nvGrpSpPr>
        <p:grpSpPr>
          <a:xfrm>
            <a:off x="5318625" y="3649428"/>
            <a:ext cx="1795576" cy="641071"/>
            <a:chOff x="750481" y="1098950"/>
            <a:chExt cx="2714400" cy="925200"/>
          </a:xfrm>
        </p:grpSpPr>
        <p:sp>
          <p:nvSpPr>
            <p:cNvPr id="617" name="Google Shape;617;p28"/>
            <p:cNvSpPr/>
            <p:nvPr/>
          </p:nvSpPr>
          <p:spPr>
            <a:xfrm>
              <a:off x="750481" y="1098950"/>
              <a:ext cx="2714400" cy="925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618" name="Google Shape;618;p28"/>
            <p:cNvPicPr preferRelativeResize="0"/>
            <p:nvPr/>
          </p:nvPicPr>
          <p:blipFill rotWithShape="1">
            <a:blip r:embed="rId4">
              <a:alphaModFix/>
            </a:blip>
            <a:srcRect b="31640" l="13764" r="11267" t="32367"/>
            <a:stretch/>
          </p:blipFill>
          <p:spPr>
            <a:xfrm>
              <a:off x="893500" y="1233175"/>
              <a:ext cx="2478525" cy="670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9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EMPRENDIMIENTO</a:t>
            </a:r>
            <a:endParaRPr/>
          </a:p>
        </p:txBody>
      </p:sp>
      <p:sp>
        <p:nvSpPr>
          <p:cNvPr id="624" name="Google Shape;624;p2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p29"/>
          <p:cNvSpPr txBox="1"/>
          <p:nvPr/>
        </p:nvSpPr>
        <p:spPr>
          <a:xfrm>
            <a:off x="5321808" y="100584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350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6" name="Google Shape;626;p29"/>
          <p:cNvSpPr txBox="1"/>
          <p:nvPr/>
        </p:nvSpPr>
        <p:spPr>
          <a:xfrm>
            <a:off x="5854900" y="2460025"/>
            <a:ext cx="199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Asesoramientos</a:t>
            </a:r>
            <a:endParaRPr b="1"/>
          </a:p>
        </p:txBody>
      </p:sp>
      <p:sp>
        <p:nvSpPr>
          <p:cNvPr id="627" name="Google Shape;627;p29"/>
          <p:cNvSpPr txBox="1"/>
          <p:nvPr>
            <p:ph idx="2" type="body"/>
          </p:nvPr>
        </p:nvSpPr>
        <p:spPr>
          <a:xfrm>
            <a:off x="389150" y="1970725"/>
            <a:ext cx="45600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Fomento del emprendimiento y creación de empresas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Información, asesoramiento y tramitación para la creación de empresas, apoyo en la elaboración del plan de empresa, búsqueda de financiación, talleres y jornadas</a:t>
            </a:r>
            <a:endParaRPr/>
          </a:p>
        </p:txBody>
      </p:sp>
      <p:pic>
        <p:nvPicPr>
          <p:cNvPr id="628" name="Google Shape;6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96" y="1311388"/>
            <a:ext cx="3264404" cy="537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0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EMPRENDIMIENTO</a:t>
            </a:r>
            <a:endParaRPr/>
          </a:p>
        </p:txBody>
      </p:sp>
      <p:sp>
        <p:nvSpPr>
          <p:cNvPr id="634" name="Google Shape;634;p3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5" name="Google Shape;635;p30"/>
          <p:cNvSpPr txBox="1"/>
          <p:nvPr/>
        </p:nvSpPr>
        <p:spPr>
          <a:xfrm>
            <a:off x="5321808" y="100584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350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6" name="Google Shape;636;p30"/>
          <p:cNvSpPr txBox="1"/>
          <p:nvPr/>
        </p:nvSpPr>
        <p:spPr>
          <a:xfrm>
            <a:off x="5758450" y="2460025"/>
            <a:ext cx="2016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Asesoramientos</a:t>
            </a:r>
            <a:endParaRPr b="1"/>
          </a:p>
        </p:txBody>
      </p:sp>
      <p:sp>
        <p:nvSpPr>
          <p:cNvPr id="637" name="Google Shape;637;p30"/>
          <p:cNvSpPr txBox="1"/>
          <p:nvPr>
            <p:ph idx="2" type="body"/>
          </p:nvPr>
        </p:nvSpPr>
        <p:spPr>
          <a:xfrm>
            <a:off x="389150" y="1970725"/>
            <a:ext cx="49326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Fomento del emprendimiento y creación de empresas promovidas por mujeres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Información, asesoramiento y tramitación para la creación de empresas, apoyo en la elaboración del plan de empresa, búsqueda de financiación, talleres y jornadas.</a:t>
            </a:r>
            <a:endParaRPr/>
          </a:p>
        </p:txBody>
      </p:sp>
      <p:pic>
        <p:nvPicPr>
          <p:cNvPr id="638" name="Google Shape;6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75" y="629350"/>
            <a:ext cx="3306126" cy="18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1"/>
          <p:cNvSpPr txBox="1"/>
          <p:nvPr>
            <p:ph type="ctrTitle"/>
          </p:nvPr>
        </p:nvSpPr>
        <p:spPr>
          <a:xfrm>
            <a:off x="403250" y="2802550"/>
            <a:ext cx="8090400" cy="6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TRANSFORMACIÓN DIGITAL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TRANSFORMACIÓN DIGITAL </a:t>
            </a:r>
            <a:endParaRPr sz="3000"/>
          </a:p>
        </p:txBody>
      </p:sp>
      <p:grpSp>
        <p:nvGrpSpPr>
          <p:cNvPr id="644" name="Google Shape;644;p31"/>
          <p:cNvGrpSpPr/>
          <p:nvPr/>
        </p:nvGrpSpPr>
        <p:grpSpPr>
          <a:xfrm>
            <a:off x="3019659" y="3744559"/>
            <a:ext cx="1891599" cy="644047"/>
            <a:chOff x="750481" y="1098950"/>
            <a:chExt cx="2851800" cy="972000"/>
          </a:xfrm>
        </p:grpSpPr>
        <p:sp>
          <p:nvSpPr>
            <p:cNvPr id="645" name="Google Shape;645;p31"/>
            <p:cNvSpPr/>
            <p:nvPr/>
          </p:nvSpPr>
          <p:spPr>
            <a:xfrm>
              <a:off x="750481" y="1098950"/>
              <a:ext cx="2851800" cy="972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646" name="Google Shape;646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4520" y="1140779"/>
              <a:ext cx="2199250" cy="835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7" name="Google Shape;64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854" y="3736586"/>
            <a:ext cx="2408750" cy="6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1" title="Post de Instagram Seminario Marketing Digital Corporativo Azul Verde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1867" y="3277426"/>
            <a:ext cx="1756725" cy="17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1" title="Logo Desafío Editable (1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6875" y="3124975"/>
            <a:ext cx="1786775" cy="17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2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EMPRENDIMIENTO</a:t>
            </a:r>
            <a:endParaRPr/>
          </a:p>
        </p:txBody>
      </p:sp>
      <p:sp>
        <p:nvSpPr>
          <p:cNvPr id="655" name="Google Shape;655;p32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6" name="Google Shape;656;p32"/>
          <p:cNvSpPr txBox="1"/>
          <p:nvPr/>
        </p:nvSpPr>
        <p:spPr>
          <a:xfrm>
            <a:off x="5321808" y="100584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30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7" name="Google Shape;657;p32"/>
          <p:cNvSpPr txBox="1"/>
          <p:nvPr/>
        </p:nvSpPr>
        <p:spPr>
          <a:xfrm>
            <a:off x="5882180" y="2460025"/>
            <a:ext cx="198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emprendedores</a:t>
            </a:r>
            <a:endParaRPr b="1"/>
          </a:p>
        </p:txBody>
      </p:sp>
      <p:sp>
        <p:nvSpPr>
          <p:cNvPr id="658" name="Google Shape;658;p32"/>
          <p:cNvSpPr txBox="1"/>
          <p:nvPr>
            <p:ph idx="2" type="body"/>
          </p:nvPr>
        </p:nvSpPr>
        <p:spPr>
          <a:xfrm>
            <a:off x="366250" y="1689075"/>
            <a:ext cx="48798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Programa de sensibilización, formación grupal, mentorías individualizadas y acompañamiento dirigido a emprendedores con iniciativas empresariales de base tecnológica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Objetivo: asesoramiento para su constitución, desarrollo y crecimiento.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9" name="Google Shape;6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050" y="764978"/>
            <a:ext cx="356235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5"/>
          <p:cNvSpPr txBox="1"/>
          <p:nvPr>
            <p:ph type="ctrTitle"/>
          </p:nvPr>
        </p:nvSpPr>
        <p:spPr>
          <a:xfrm>
            <a:off x="403250" y="2802550"/>
            <a:ext cx="8090400" cy="6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INTERNACIONALIZACIÓN</a:t>
            </a:r>
            <a:endParaRPr sz="3000"/>
          </a:p>
        </p:txBody>
      </p:sp>
      <p:sp>
        <p:nvSpPr>
          <p:cNvPr id="476" name="Google Shape;476;p15"/>
          <p:cNvSpPr/>
          <p:nvPr/>
        </p:nvSpPr>
        <p:spPr>
          <a:xfrm>
            <a:off x="2278535" y="3579325"/>
            <a:ext cx="1793100" cy="6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7" name="Google Shape;477;p15"/>
          <p:cNvSpPr/>
          <p:nvPr/>
        </p:nvSpPr>
        <p:spPr>
          <a:xfrm>
            <a:off x="5191689" y="3579325"/>
            <a:ext cx="1793100" cy="6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8" name="Google Shape;478;p15"/>
          <p:cNvSpPr/>
          <p:nvPr/>
        </p:nvSpPr>
        <p:spPr>
          <a:xfrm>
            <a:off x="2282679" y="4378677"/>
            <a:ext cx="1793100" cy="6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9" name="Google Shape;479;p15"/>
          <p:cNvSpPr/>
          <p:nvPr/>
        </p:nvSpPr>
        <p:spPr>
          <a:xfrm>
            <a:off x="5186049" y="4378677"/>
            <a:ext cx="1793100" cy="6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80" name="Google Shape;4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141" y="3689614"/>
            <a:ext cx="1617675" cy="3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5100" y="3699774"/>
            <a:ext cx="1677726" cy="36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5"/>
          <p:cNvSpPr txBox="1"/>
          <p:nvPr/>
        </p:nvSpPr>
        <p:spPr>
          <a:xfrm>
            <a:off x="5355375" y="4359700"/>
            <a:ext cx="1724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C3153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Premio Iberoamericano</a:t>
            </a:r>
            <a:endParaRPr b="1" sz="1100">
              <a:solidFill>
                <a:srgbClr val="C3153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83" name="Google Shape;4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674" y="4438576"/>
            <a:ext cx="1404800" cy="4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5" title="Logo Cámara de España.png"/>
          <p:cNvPicPr preferRelativeResize="0"/>
          <p:nvPr/>
        </p:nvPicPr>
        <p:blipFill rotWithShape="1">
          <a:blip r:embed="rId6">
            <a:alphaModFix/>
          </a:blip>
          <a:srcRect b="0" l="4237" r="76305" t="0"/>
          <a:stretch/>
        </p:blipFill>
        <p:spPr>
          <a:xfrm>
            <a:off x="5186050" y="4438575"/>
            <a:ext cx="315074" cy="5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15"/>
          <p:cNvSpPr txBox="1"/>
          <p:nvPr/>
        </p:nvSpPr>
        <p:spPr>
          <a:xfrm>
            <a:off x="5344613" y="4519870"/>
            <a:ext cx="1724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3153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Torre del Oro</a:t>
            </a:r>
            <a:endParaRPr b="1" sz="1800">
              <a:solidFill>
                <a:srgbClr val="C3153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3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EMPRENDIMIENTO</a:t>
            </a:r>
            <a:endParaRPr/>
          </a:p>
        </p:txBody>
      </p:sp>
      <p:sp>
        <p:nvSpPr>
          <p:cNvPr id="665" name="Google Shape;665;p3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6" name="Google Shape;666;p33"/>
          <p:cNvSpPr txBox="1"/>
          <p:nvPr/>
        </p:nvSpPr>
        <p:spPr>
          <a:xfrm>
            <a:off x="5321808" y="100584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100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7" name="Google Shape;667;p33"/>
          <p:cNvSpPr txBox="1"/>
          <p:nvPr/>
        </p:nvSpPr>
        <p:spPr>
          <a:xfrm>
            <a:off x="5849075" y="2460025"/>
            <a:ext cx="199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Asesoramientos</a:t>
            </a:r>
            <a:endParaRPr b="1"/>
          </a:p>
        </p:txBody>
      </p:sp>
      <p:sp>
        <p:nvSpPr>
          <p:cNvPr id="668" name="Google Shape;668;p33"/>
          <p:cNvSpPr txBox="1"/>
          <p:nvPr>
            <p:ph idx="2" type="body"/>
          </p:nvPr>
        </p:nvSpPr>
        <p:spPr>
          <a:xfrm>
            <a:off x="389150" y="1970725"/>
            <a:ext cx="47466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Programa de a</a:t>
            </a:r>
            <a:r>
              <a:rPr lang="en"/>
              <a:t>sesoramiento a pymes y autónomos para el impulso de la transformación digital mediante la implementación de soluciones tecnológicas orientadas a la consolidación y crecimiento de las empresas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9" name="Google Shape;6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520" y="1140779"/>
            <a:ext cx="2199250" cy="8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33"/>
          <p:cNvSpPr txBox="1"/>
          <p:nvPr/>
        </p:nvSpPr>
        <p:spPr>
          <a:xfrm>
            <a:off x="5946925" y="2729650"/>
            <a:ext cx="1992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(Hasta marzo)</a:t>
            </a:r>
            <a:endParaRPr b="1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EMPRENDIMIENTO</a:t>
            </a:r>
            <a:endParaRPr/>
          </a:p>
        </p:txBody>
      </p:sp>
      <p:sp>
        <p:nvSpPr>
          <p:cNvPr id="676" name="Google Shape;676;p3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7" name="Google Shape;677;p34"/>
          <p:cNvSpPr txBox="1"/>
          <p:nvPr/>
        </p:nvSpPr>
        <p:spPr>
          <a:xfrm>
            <a:off x="5321808" y="100584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75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8" name="Google Shape;678;p34"/>
          <p:cNvSpPr txBox="1"/>
          <p:nvPr/>
        </p:nvSpPr>
        <p:spPr>
          <a:xfrm>
            <a:off x="5849075" y="2460025"/>
            <a:ext cx="1992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Empresarias consolidadas</a:t>
            </a:r>
            <a:endParaRPr b="1"/>
          </a:p>
        </p:txBody>
      </p:sp>
      <p:sp>
        <p:nvSpPr>
          <p:cNvPr id="679" name="Google Shape;679;p34"/>
          <p:cNvSpPr txBox="1"/>
          <p:nvPr>
            <p:ph idx="2" type="body"/>
          </p:nvPr>
        </p:nvSpPr>
        <p:spPr>
          <a:xfrm>
            <a:off x="334675" y="2037925"/>
            <a:ext cx="4694700" cy="2472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Programa de formación, mentorías y acompañamiento dirigido a mujeres empresarias  para la consolidación, crecimiento y digitalización de sus negocios.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0" name="Google Shape;680;p34" title="Post de Instagram Seminario Marketing Digital Corporativo Azul Ver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700" y="664125"/>
            <a:ext cx="1822300" cy="18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5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EMPRENDIMIENTO</a:t>
            </a:r>
            <a:endParaRPr/>
          </a:p>
        </p:txBody>
      </p:sp>
      <p:sp>
        <p:nvSpPr>
          <p:cNvPr id="686" name="Google Shape;686;p3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7" name="Google Shape;687;p35"/>
          <p:cNvSpPr txBox="1"/>
          <p:nvPr/>
        </p:nvSpPr>
        <p:spPr>
          <a:xfrm>
            <a:off x="5321808" y="100584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60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8" name="Google Shape;688;p35"/>
          <p:cNvSpPr txBox="1"/>
          <p:nvPr/>
        </p:nvSpPr>
        <p:spPr>
          <a:xfrm>
            <a:off x="5849075" y="2460025"/>
            <a:ext cx="1992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Jóvenes emprendedores</a:t>
            </a:r>
            <a:endParaRPr b="1"/>
          </a:p>
        </p:txBody>
      </p:sp>
      <p:sp>
        <p:nvSpPr>
          <p:cNvPr id="689" name="Google Shape;689;p35"/>
          <p:cNvSpPr txBox="1"/>
          <p:nvPr>
            <p:ph idx="2" type="body"/>
          </p:nvPr>
        </p:nvSpPr>
        <p:spPr>
          <a:xfrm>
            <a:off x="320295" y="1805205"/>
            <a:ext cx="46947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Programa de sensibilización, formación grupal, mentorías individualizadas y acompañamiento dirigido a emprendedores con iniciativas empresariales de base tecnológica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Desarrollo de planes de negocio aplicando Inteligencia Artificial</a:t>
            </a:r>
            <a:endParaRPr/>
          </a:p>
        </p:txBody>
      </p:sp>
      <p:pic>
        <p:nvPicPr>
          <p:cNvPr id="690" name="Google Shape;690;p35" title="Logo Desafío Editable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600" y="184343"/>
            <a:ext cx="2223350" cy="22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6"/>
          <p:cNvSpPr txBox="1"/>
          <p:nvPr>
            <p:ph type="ctrTitle"/>
          </p:nvPr>
        </p:nvSpPr>
        <p:spPr>
          <a:xfrm>
            <a:off x="801475" y="2592150"/>
            <a:ext cx="8090400" cy="297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· INTERNACIONALIZACIÓN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· COMPETITIVIDAD 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· EMPRENDIMIENTO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· TRANSFORMACIÓN DIGITAL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2026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696" name="Google Shape;696;p36"/>
          <p:cNvSpPr txBox="1"/>
          <p:nvPr>
            <p:ph idx="1" type="subTitle"/>
          </p:nvPr>
        </p:nvSpPr>
        <p:spPr>
          <a:xfrm>
            <a:off x="649675" y="3613450"/>
            <a:ext cx="6912000" cy="10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6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APOYO A LA INTERNACIONALIZACIÓN</a:t>
            </a:r>
            <a:endParaRPr/>
          </a:p>
        </p:txBody>
      </p:sp>
      <p:sp>
        <p:nvSpPr>
          <p:cNvPr id="491" name="Google Shape;491;p1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2" name="Google Shape;492;p16"/>
          <p:cNvSpPr txBox="1"/>
          <p:nvPr/>
        </p:nvSpPr>
        <p:spPr>
          <a:xfrm>
            <a:off x="5321808" y="10087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45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3" name="Google Shape;493;p16"/>
          <p:cNvSpPr txBox="1"/>
          <p:nvPr/>
        </p:nvSpPr>
        <p:spPr>
          <a:xfrm>
            <a:off x="6017652" y="2439613"/>
            <a:ext cx="160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Empresas</a:t>
            </a:r>
            <a:endParaRPr b="1"/>
          </a:p>
        </p:txBody>
      </p:sp>
      <p:sp>
        <p:nvSpPr>
          <p:cNvPr id="494" name="Google Shape;494;p16"/>
          <p:cNvSpPr txBox="1"/>
          <p:nvPr>
            <p:ph idx="2" type="body"/>
          </p:nvPr>
        </p:nvSpPr>
        <p:spPr>
          <a:xfrm>
            <a:off x="389150" y="1970725"/>
            <a:ext cx="45834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Asesoramiento en materia de marketing digital y comercio electrónico orientado a la comercialización de  productos/servicios en el exterior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Plan de acción de Marketing Digital y Comercio electrónico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Ayuda 85% s/5.000 € + 7%</a:t>
            </a:r>
            <a:endParaRPr/>
          </a:p>
        </p:txBody>
      </p:sp>
      <p:pic>
        <p:nvPicPr>
          <p:cNvPr id="495" name="Google Shape;4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057225"/>
            <a:ext cx="3533240" cy="768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7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APOYO A LA INTERNACIONALIZACIÓN</a:t>
            </a:r>
            <a:endParaRPr/>
          </a:p>
        </p:txBody>
      </p:sp>
      <p:sp>
        <p:nvSpPr>
          <p:cNvPr id="501" name="Google Shape;501;p1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2" name="Google Shape;502;p17"/>
          <p:cNvSpPr txBox="1"/>
          <p:nvPr/>
        </p:nvSpPr>
        <p:spPr>
          <a:xfrm>
            <a:off x="5321808" y="1005840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15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3" name="Google Shape;503;p17"/>
          <p:cNvSpPr txBox="1"/>
          <p:nvPr/>
        </p:nvSpPr>
        <p:spPr>
          <a:xfrm>
            <a:off x="5988587" y="2460028"/>
            <a:ext cx="160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Empresas</a:t>
            </a:r>
            <a:endParaRPr b="1"/>
          </a:p>
        </p:txBody>
      </p:sp>
      <p:sp>
        <p:nvSpPr>
          <p:cNvPr id="504" name="Google Shape;504;p17"/>
          <p:cNvSpPr txBox="1"/>
          <p:nvPr>
            <p:ph idx="2" type="body"/>
          </p:nvPr>
        </p:nvSpPr>
        <p:spPr>
          <a:xfrm>
            <a:off x="389150" y="1742125"/>
            <a:ext cx="61068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Asesoramiento técnico y diseño de Plan de Internacionalización: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Selección de mercados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Acceso a mercados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Plan de marketing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Plan económico-financiero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Ayuda 85% s/8.000 € + 7%</a:t>
            </a:r>
            <a:endParaRPr/>
          </a:p>
        </p:txBody>
      </p:sp>
      <p:pic>
        <p:nvPicPr>
          <p:cNvPr id="505" name="Google Shape;5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71" y="973229"/>
            <a:ext cx="2195826" cy="7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8"/>
          <p:cNvSpPr txBox="1"/>
          <p:nvPr>
            <p:ph type="title"/>
          </p:nvPr>
        </p:nvSpPr>
        <p:spPr>
          <a:xfrm>
            <a:off x="1428750" y="-516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PROGRAMAS DE APOYO A LA INTERNACIONALIZACIÓN</a:t>
            </a:r>
            <a:endParaRPr/>
          </a:p>
        </p:txBody>
      </p:sp>
      <p:sp>
        <p:nvSpPr>
          <p:cNvPr id="511" name="Google Shape;511;p18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2" name="Google Shape;512;p18"/>
          <p:cNvSpPr txBox="1"/>
          <p:nvPr/>
        </p:nvSpPr>
        <p:spPr>
          <a:xfrm>
            <a:off x="5022325" y="1420525"/>
            <a:ext cx="300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56</a:t>
            </a:r>
            <a:endParaRPr b="1" sz="10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3" name="Google Shape;513;p18"/>
          <p:cNvSpPr txBox="1"/>
          <p:nvPr/>
        </p:nvSpPr>
        <p:spPr>
          <a:xfrm>
            <a:off x="5689104" y="2874713"/>
            <a:ext cx="160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Empresas</a:t>
            </a:r>
            <a:endParaRPr b="1"/>
          </a:p>
        </p:txBody>
      </p:sp>
      <p:sp>
        <p:nvSpPr>
          <p:cNvPr id="514" name="Google Shape;514;p18"/>
          <p:cNvSpPr txBox="1"/>
          <p:nvPr>
            <p:ph idx="2" type="body"/>
          </p:nvPr>
        </p:nvSpPr>
        <p:spPr>
          <a:xfrm>
            <a:off x="389150" y="2275525"/>
            <a:ext cx="5228400" cy="23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5 </a:t>
            </a:r>
            <a:r>
              <a:rPr lang="en"/>
              <a:t>Misiones Comerciales Directas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4 Visitas a Ferias Internacionales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Ayuda 85% s/Bolsa de viaje y Agenda reuniones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5" name="Google Shape;5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823" y="1296849"/>
            <a:ext cx="2525250" cy="6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19"/>
          <p:cNvSpPr txBox="1"/>
          <p:nvPr>
            <p:ph type="title"/>
          </p:nvPr>
        </p:nvSpPr>
        <p:spPr>
          <a:xfrm>
            <a:off x="1123950" y="131950"/>
            <a:ext cx="6996600" cy="60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Acciones de Promoción Exterior</a:t>
            </a:r>
            <a:endParaRPr>
              <a:solidFill>
                <a:srgbClr val="EBB55A"/>
              </a:solidFill>
            </a:endParaRPr>
          </a:p>
        </p:txBody>
      </p:sp>
      <p:pic>
        <p:nvPicPr>
          <p:cNvPr id="522" name="Google Shape;5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074" y="123875"/>
            <a:ext cx="1692925" cy="408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3" name="Google Shape;523;p19"/>
          <p:cNvGraphicFramePr/>
          <p:nvPr/>
        </p:nvGraphicFramePr>
        <p:xfrm>
          <a:off x="372600" y="5849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{139A6B96-3A95-46FD-9CCC-8668929D302D}</a:tableStyleId>
              </a:tblPr>
              <a:tblGrid>
                <a:gridCol w="3459400"/>
                <a:gridCol w="1830125"/>
                <a:gridCol w="1628200"/>
                <a:gridCol w="1480075"/>
              </a:tblGrid>
              <a:tr h="24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3C78D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C78D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Países</a:t>
                      </a:r>
                      <a:endParaRPr b="1"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Fecha</a:t>
                      </a:r>
                      <a:endParaRPr b="1"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Sector</a:t>
                      </a:r>
                      <a:endParaRPr b="1" sz="1100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Misión Comercial Directa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Miami (</a:t>
                      </a: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Estados Unidos)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Marzo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Multisectorial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Visita a la Feria Seatrade Cruise Global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Miami (Estados Unidos)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13-16 de a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bril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Cruceros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Misión Comercial Directa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Colombia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Mayo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Multisectorial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Misión Comercial Directa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Perú</a:t>
                      </a:r>
                      <a:endParaRPr/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Junio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Multisectorial</a:t>
                      </a:r>
                      <a:endParaRPr/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6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Visita a la Feria 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SAHA Defence @ Aerospace Exhibition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Estambul (</a:t>
                      </a: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Turquía)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5-9 de mayo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Defensa y Aeroespacio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Visita a la Feria Eurosatory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París (</a:t>
                      </a: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Francia)</a:t>
                      </a:r>
                      <a:endParaRPr/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15-19 de junio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Defensa y Seguridad</a:t>
                      </a:r>
                      <a:endParaRPr/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Misión Comercial Directa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Turquía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Septiembre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Turismo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Visita a la Feria SIAL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París (Francia)</a:t>
                      </a:r>
                      <a:endParaRPr/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17-21 de octubre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Agroalimentario</a:t>
                      </a:r>
                      <a:endParaRPr/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Visita a la Feria World Travel Market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Londres (Reino Unido)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Noviembre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Turismo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Visita a la Feria European Commodities Exchange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Rotterdam</a:t>
                      </a: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(Países Bajos)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Noviembre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Logística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3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CC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Misión Comercial Directa</a:t>
                      </a:r>
                      <a:endParaRPr b="1" sz="1100">
                        <a:solidFill>
                          <a:srgbClr val="CC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México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Noviembre 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8324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Multisectorial</a:t>
                      </a:r>
                      <a:endParaRPr sz="1200">
                        <a:solidFill>
                          <a:srgbClr val="28324A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9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/>
          <p:nvPr>
            <p:ph type="title"/>
          </p:nvPr>
        </p:nvSpPr>
        <p:spPr>
          <a:xfrm>
            <a:off x="1788300" y="-34500"/>
            <a:ext cx="6996600" cy="715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SEMINARIOS Y JORNADAS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29" name="Google Shape;529;p20"/>
          <p:cNvSpPr txBox="1"/>
          <p:nvPr>
            <p:ph idx="1" type="body"/>
          </p:nvPr>
        </p:nvSpPr>
        <p:spPr>
          <a:xfrm>
            <a:off x="1073700" y="1921175"/>
            <a:ext cx="69966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7</a:t>
            </a:r>
            <a:r>
              <a:rPr lang="en"/>
              <a:t> Jornadas informativas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10 Encuentros empresariales con Embajadores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4 Encuentros Cesce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6 Webinarios</a:t>
            </a:r>
            <a:endParaRPr/>
          </a:p>
        </p:txBody>
      </p:sp>
      <p:sp>
        <p:nvSpPr>
          <p:cNvPr id="530" name="Google Shape;530;p2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1" name="Google Shape;531;p20"/>
          <p:cNvSpPr txBox="1"/>
          <p:nvPr>
            <p:ph type="title"/>
          </p:nvPr>
        </p:nvSpPr>
        <p:spPr>
          <a:xfrm>
            <a:off x="1076800" y="12053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BB55A"/>
                </a:solidFill>
              </a:rPr>
              <a:t>Jornadas y Encuentros Empresariales</a:t>
            </a:r>
            <a:r>
              <a:rPr lang="en">
                <a:solidFill>
                  <a:srgbClr val="EBB55A"/>
                </a:solidFill>
              </a:rPr>
              <a:t> - 2026</a:t>
            </a:r>
            <a:endParaRPr>
              <a:solidFill>
                <a:srgbClr val="EBB55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21"/>
          <p:cNvSpPr/>
          <p:nvPr/>
        </p:nvSpPr>
        <p:spPr>
          <a:xfrm>
            <a:off x="1527150" y="1524252"/>
            <a:ext cx="6100800" cy="532800"/>
          </a:xfrm>
          <a:prstGeom prst="flowChartAlternateProcess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Iberoamércia: </a:t>
            </a: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lang="en" sz="1200">
                <a:solidFill>
                  <a:srgbClr val="28324A"/>
                </a:solidFill>
                <a:latin typeface="Oswald"/>
                <a:ea typeface="Oswald"/>
                <a:cs typeface="Oswald"/>
                <a:sym typeface="Oswald"/>
              </a:rPr>
              <a:t>¿Nueva década perdida?</a:t>
            </a: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8" name="Google Shape;538;p21"/>
          <p:cNvSpPr txBox="1"/>
          <p:nvPr/>
        </p:nvSpPr>
        <p:spPr>
          <a:xfrm>
            <a:off x="1123950" y="811473"/>
            <a:ext cx="69966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Encuentros Cesce</a:t>
            </a:r>
            <a:endParaRPr b="1" sz="2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9" name="Google Shape;539;p21"/>
          <p:cNvSpPr/>
          <p:nvPr/>
        </p:nvSpPr>
        <p:spPr>
          <a:xfrm>
            <a:off x="1521611" y="1141030"/>
            <a:ext cx="6100800" cy="279600"/>
          </a:xfrm>
          <a:prstGeom prst="flowChartAlternateProcess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Encuentros Cesce</a:t>
            </a:r>
            <a:endParaRPr sz="1300">
              <a:solidFill>
                <a:srgbClr val="FFFFFF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0" name="Google Shape;540;p21"/>
          <p:cNvSpPr/>
          <p:nvPr/>
        </p:nvSpPr>
        <p:spPr>
          <a:xfrm>
            <a:off x="1539700" y="2189462"/>
            <a:ext cx="6100800" cy="532800"/>
          </a:xfrm>
          <a:prstGeom prst="flowChartAlternateProcess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África</a:t>
            </a:r>
            <a:r>
              <a:rPr lang="en" sz="1200">
                <a:solidFill>
                  <a:srgbClr val="28324A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r>
              <a:rPr lang="en" sz="1200">
                <a:solidFill>
                  <a:srgbClr val="28324A"/>
                </a:solidFill>
                <a:latin typeface="Oswald"/>
                <a:ea typeface="Oswald"/>
                <a:cs typeface="Oswald"/>
                <a:sym typeface="Oswald"/>
              </a:rPr>
              <a:t>2015-2025 - Viejos Retos y Nuevos Desafíos”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1" name="Google Shape;541;p21"/>
          <p:cNvSpPr/>
          <p:nvPr/>
        </p:nvSpPr>
        <p:spPr>
          <a:xfrm>
            <a:off x="1536707" y="2877967"/>
            <a:ext cx="6100800" cy="532800"/>
          </a:xfrm>
          <a:prstGeom prst="flowChartAlternateProcess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8324A"/>
                </a:solidFill>
                <a:latin typeface="Oswald"/>
                <a:ea typeface="Oswald"/>
                <a:cs typeface="Oswald"/>
                <a:sym typeface="Oswald"/>
              </a:rPr>
              <a:t>La </a:t>
            </a:r>
            <a:r>
              <a:rPr lang="en" sz="12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Unión Europea</a:t>
            </a:r>
            <a:r>
              <a:rPr lang="en" sz="1200">
                <a:solidFill>
                  <a:srgbClr val="28324A"/>
                </a:solidFill>
                <a:latin typeface="Oswald"/>
                <a:ea typeface="Oswald"/>
                <a:cs typeface="Oswald"/>
                <a:sym typeface="Oswald"/>
              </a:rPr>
              <a:t> y el reto de competir en un orden bipolar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2" name="Google Shape;542;p21"/>
          <p:cNvSpPr/>
          <p:nvPr/>
        </p:nvSpPr>
        <p:spPr>
          <a:xfrm>
            <a:off x="1533715" y="3574242"/>
            <a:ext cx="6100800" cy="532800"/>
          </a:xfrm>
          <a:prstGeom prst="flowChartAlternateProcess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8324A"/>
                </a:solidFill>
                <a:latin typeface="Oswald"/>
                <a:ea typeface="Oswald"/>
                <a:cs typeface="Oswald"/>
                <a:sym typeface="Oswald"/>
              </a:rPr>
              <a:t>Hacia una nueva arquitectura de la </a:t>
            </a:r>
            <a:r>
              <a:rPr lang="en" sz="12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energía</a:t>
            </a:r>
            <a:r>
              <a:rPr lang="en" sz="1200">
                <a:solidFill>
                  <a:srgbClr val="28324A"/>
                </a:solidFill>
                <a:latin typeface="Oswald"/>
                <a:ea typeface="Oswald"/>
                <a:cs typeface="Oswald"/>
                <a:sym typeface="Oswald"/>
              </a:rPr>
              <a:t> a nivel global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2"/>
          <p:cNvSpPr txBox="1"/>
          <p:nvPr>
            <p:ph type="ctrTitle"/>
          </p:nvPr>
        </p:nvSpPr>
        <p:spPr>
          <a:xfrm>
            <a:off x="403250" y="2802550"/>
            <a:ext cx="8090400" cy="6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COMPETITIVIDAD</a:t>
            </a:r>
            <a:endParaRPr sz="3000"/>
          </a:p>
        </p:txBody>
      </p:sp>
      <p:sp>
        <p:nvSpPr>
          <p:cNvPr id="548" name="Google Shape;548;p22"/>
          <p:cNvSpPr/>
          <p:nvPr/>
        </p:nvSpPr>
        <p:spPr>
          <a:xfrm>
            <a:off x="918849" y="3579325"/>
            <a:ext cx="1793100" cy="6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49" name="Google Shape;5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098" y="3649797"/>
            <a:ext cx="1728625" cy="471074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2"/>
          <p:cNvSpPr/>
          <p:nvPr/>
        </p:nvSpPr>
        <p:spPr>
          <a:xfrm>
            <a:off x="3746019" y="3579325"/>
            <a:ext cx="1793100" cy="6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1" name="Google Shape;5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3195" y="3693397"/>
            <a:ext cx="1636625" cy="3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22"/>
          <p:cNvSpPr/>
          <p:nvPr/>
        </p:nvSpPr>
        <p:spPr>
          <a:xfrm>
            <a:off x="6489219" y="3579325"/>
            <a:ext cx="1793100" cy="6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3" name="Google Shape;5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039" y="3732299"/>
            <a:ext cx="1672000" cy="3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22"/>
          <p:cNvSpPr/>
          <p:nvPr/>
        </p:nvSpPr>
        <p:spPr>
          <a:xfrm>
            <a:off x="2282679" y="4378677"/>
            <a:ext cx="1793100" cy="6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5" name="Google Shape;555;p22"/>
          <p:cNvSpPr/>
          <p:nvPr/>
        </p:nvSpPr>
        <p:spPr>
          <a:xfrm>
            <a:off x="5186049" y="4378677"/>
            <a:ext cx="1793100" cy="6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6" name="Google Shape;55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4191" y="4520455"/>
            <a:ext cx="1728625" cy="35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9359" y="4572675"/>
            <a:ext cx="1760001" cy="2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C78D8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